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67" r:id="rId5"/>
    <p:sldId id="337" r:id="rId6"/>
    <p:sldId id="360" r:id="rId7"/>
    <p:sldId id="293" r:id="rId8"/>
    <p:sldId id="359" r:id="rId9"/>
    <p:sldId id="301" r:id="rId10"/>
    <p:sldId id="302" r:id="rId11"/>
    <p:sldId id="303" r:id="rId12"/>
    <p:sldId id="304" r:id="rId13"/>
    <p:sldId id="305" r:id="rId14"/>
    <p:sldId id="306" r:id="rId15"/>
    <p:sldId id="311" r:id="rId16"/>
    <p:sldId id="313" r:id="rId17"/>
    <p:sldId id="314" r:id="rId18"/>
    <p:sldId id="316" r:id="rId19"/>
    <p:sldId id="317" r:id="rId20"/>
    <p:sldId id="331" r:id="rId21"/>
    <p:sldId id="361" r:id="rId22"/>
    <p:sldId id="378" r:id="rId23"/>
    <p:sldId id="362" r:id="rId24"/>
    <p:sldId id="363" r:id="rId25"/>
    <p:sldId id="364" r:id="rId26"/>
    <p:sldId id="365" r:id="rId27"/>
    <p:sldId id="366" r:id="rId28"/>
    <p:sldId id="377" r:id="rId29"/>
    <p:sldId id="367" r:id="rId30"/>
    <p:sldId id="368" r:id="rId31"/>
    <p:sldId id="369" r:id="rId32"/>
    <p:sldId id="370" r:id="rId33"/>
    <p:sldId id="374" r:id="rId34"/>
    <p:sldId id="380" r:id="rId35"/>
    <p:sldId id="379" r:id="rId36"/>
    <p:sldId id="375" r:id="rId37"/>
    <p:sldId id="376" r:id="rId38"/>
    <p:sldId id="372" r:id="rId39"/>
    <p:sldId id="342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274" r:id="rId5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Medium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Sample Size - 73 Cases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Sample Size - # Cases</c:v>
                </c:pt>
              </c:strCache>
            </c:strRef>
          </c:tx>
          <c:explosion val="2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Jury Verdict</c:v>
                </c:pt>
                <c:pt idx="1">
                  <c:v>Arbitration Verdict</c:v>
                </c:pt>
                <c:pt idx="2">
                  <c:v>Defense Verdict</c:v>
                </c:pt>
                <c:pt idx="3">
                  <c:v>Settlement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27</c:v>
                </c:pt>
                <c:pt idx="1">
                  <c:v>8</c:v>
                </c:pt>
                <c:pt idx="2">
                  <c:v>23</c:v>
                </c:pt>
                <c:pt idx="3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Jury Verdict</c:v>
                </c:pt>
                <c:pt idx="1">
                  <c:v>Arbitration Verdict</c:v>
                </c:pt>
                <c:pt idx="2">
                  <c:v>Defense Verdict</c:v>
                </c:pt>
                <c:pt idx="3">
                  <c:v>Settlement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2">
                  <c:v>4.4000000000000004</c:v>
                </c:pt>
                <c:pt idx="3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Jury Verdict</c:v>
                </c:pt>
                <c:pt idx="1">
                  <c:v>Arbitration Verdict</c:v>
                </c:pt>
                <c:pt idx="2">
                  <c:v>Defense Verdict</c:v>
                </c:pt>
                <c:pt idx="3">
                  <c:v>Settlement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Jury Verdict</c:v>
                </c:pt>
                <c:pt idx="1">
                  <c:v>Arbitration Verdict</c:v>
                </c:pt>
                <c:pt idx="2">
                  <c:v>Defense Verdict</c:v>
                </c:pt>
                <c:pt idx="3">
                  <c:v>Settlement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817530378319226E-2"/>
          <c:y val="3.9543707320828271E-2"/>
          <c:w val="0.74262766144558512"/>
          <c:h val="0.906109634862733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Philadelphia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Sheet1!$B$3:$B$17</c:f>
              <c:numCache>
                <c:formatCode>General</c:formatCode>
                <c:ptCount val="15"/>
                <c:pt idx="0">
                  <c:v>750000</c:v>
                </c:pt>
                <c:pt idx="1">
                  <c:v>91960</c:v>
                </c:pt>
                <c:pt idx="2">
                  <c:v>50000</c:v>
                </c:pt>
                <c:pt idx="3">
                  <c:v>80000</c:v>
                </c:pt>
                <c:pt idx="4">
                  <c:v>725000</c:v>
                </c:pt>
                <c:pt idx="5">
                  <c:v>75000</c:v>
                </c:pt>
                <c:pt idx="6">
                  <c:v>55000</c:v>
                </c:pt>
                <c:pt idx="7">
                  <c:v>50000</c:v>
                </c:pt>
                <c:pt idx="8">
                  <c:v>850000</c:v>
                </c:pt>
                <c:pt idx="9">
                  <c:v>50000</c:v>
                </c:pt>
                <c:pt idx="10">
                  <c:v>80000</c:v>
                </c:pt>
                <c:pt idx="11">
                  <c:v>25000</c:v>
                </c:pt>
                <c:pt idx="12">
                  <c:v>3533</c:v>
                </c:pt>
                <c:pt idx="13">
                  <c:v>93702</c:v>
                </c:pt>
                <c:pt idx="14">
                  <c:v>2779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Montgomery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Sheet1!$C$3:$C$17</c:f>
              <c:numCache>
                <c:formatCode>General</c:formatCode>
                <c:ptCount val="15"/>
                <c:pt idx="10">
                  <c:v>2500</c:v>
                </c:pt>
                <c:pt idx="11">
                  <c:v>50000</c:v>
                </c:pt>
                <c:pt idx="12">
                  <c:v>10000</c:v>
                </c:pt>
                <c:pt idx="13">
                  <c:v>10200</c:v>
                </c:pt>
                <c:pt idx="14">
                  <c:v>72680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Pittsburgh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Sheet1!$D$3:$D$17</c:f>
              <c:numCache>
                <c:formatCode>General</c:formatCode>
                <c:ptCount val="15"/>
                <c:pt idx="6">
                  <c:v>65000</c:v>
                </c:pt>
                <c:pt idx="7">
                  <c:v>17500</c:v>
                </c:pt>
                <c:pt idx="8">
                  <c:v>25000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Other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50000</c:v>
                </c:pt>
                <c:pt idx="1">
                  <c:v>3000</c:v>
                </c:pt>
                <c:pt idx="2">
                  <c:v>17240</c:v>
                </c:pt>
                <c:pt idx="3">
                  <c:v>10240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21056"/>
        <c:axId val="75822592"/>
      </c:scatterChart>
      <c:valAx>
        <c:axId val="7582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5822592"/>
        <c:crosses val="autoZero"/>
        <c:crossBetween val="midCat"/>
      </c:valAx>
      <c:valAx>
        <c:axId val="7582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821056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ARBITRATION</a:t>
            </a:r>
            <a:r>
              <a:rPr lang="en-US" b="1" baseline="0" dirty="0"/>
              <a:t> VERDICTS BY COUNTY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Philadelphia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xVal>
          <c:yVal>
            <c:numRef>
              <c:f>Sheet1!$B$3:$B$9</c:f>
              <c:numCache>
                <c:formatCode>General</c:formatCode>
                <c:ptCount val="7"/>
                <c:pt idx="0">
                  <c:v>50000</c:v>
                </c:pt>
                <c:pt idx="1">
                  <c:v>50000</c:v>
                </c:pt>
                <c:pt idx="5">
                  <c:v>3566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5A3-4C10-99FB-6BCEE60ACC18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Montgomery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xVal>
          <c:yVal>
            <c:numRef>
              <c:f>Sheet1!$C$3:$C$9</c:f>
              <c:numCache>
                <c:formatCode>General</c:formatCode>
                <c:ptCount val="7"/>
                <c:pt idx="2">
                  <c:v>2500</c:v>
                </c:pt>
                <c:pt idx="4">
                  <c:v>12000</c:v>
                </c:pt>
                <c:pt idx="6">
                  <c:v>3000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5A3-4C10-99FB-6BCEE60ACC18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Dauphin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Sheet1!$A$3:$A$9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xVal>
          <c:yVal>
            <c:numRef>
              <c:f>Sheet1!$D$3:$D$9</c:f>
              <c:numCache>
                <c:formatCode>General</c:formatCode>
                <c:ptCount val="7"/>
                <c:pt idx="3">
                  <c:v>20937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5A3-4C10-99FB-6BCEE60ACC18}"/>
            </c:ext>
          </c:extLst>
        </c:ser>
        <c:ser>
          <c:idx val="3"/>
          <c:order val="3"/>
          <c:tx>
            <c:v>Allegheny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Lit>
              <c:formatCode>General</c:formatCode>
              <c:ptCount val="1"/>
              <c:pt idx="0">
                <c:v>8</c:v>
              </c:pt>
            </c:numLit>
          </c:xVal>
          <c:yVal>
            <c:numLit>
              <c:formatCode>General</c:formatCode>
              <c:ptCount val="1"/>
              <c:pt idx="0">
                <c:v>7500</c:v>
              </c:pt>
            </c:numLit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5A3-4C10-99FB-6BCEE60ACC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7868416"/>
        <c:axId val="77874688"/>
      </c:scatterChart>
      <c:valAx>
        <c:axId val="77868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</a:t>
                </a:r>
                <a:r>
                  <a:rPr lang="en-US" baseline="0" dirty="0"/>
                  <a:t> of Arbitrations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74688"/>
        <c:crosses val="autoZero"/>
        <c:crossBetween val="midCat"/>
      </c:valAx>
      <c:valAx>
        <c:axId val="7787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 smtClean="0"/>
                  <a:t>Award I n Dollars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68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Case Type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Auto</c:v>
                </c:pt>
                <c:pt idx="1">
                  <c:v>GL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3RD CIR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0">
                  <c:v>15000</c:v>
                </c:pt>
                <c:pt idx="1">
                  <c:v>6946</c:v>
                </c:pt>
                <c:pt idx="6">
                  <c:v>32500</c:v>
                </c:pt>
                <c:pt idx="8">
                  <c:v>61628</c:v>
                </c:pt>
                <c:pt idx="17">
                  <c:v>1377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5TH CIR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50000</c:v>
                </c:pt>
                <c:pt idx="1">
                  <c:v>300000</c:v>
                </c:pt>
                <c:pt idx="2">
                  <c:v>150000</c:v>
                </c:pt>
                <c:pt idx="3">
                  <c:v>36208</c:v>
                </c:pt>
                <c:pt idx="4">
                  <c:v>32951</c:v>
                </c:pt>
                <c:pt idx="6">
                  <c:v>18326</c:v>
                </c:pt>
                <c:pt idx="9">
                  <c:v>35100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6th CIR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Sheet1!$D$2:$D$20</c:f>
              <c:numCache>
                <c:formatCode>General</c:formatCode>
                <c:ptCount val="19"/>
                <c:pt idx="2">
                  <c:v>10000</c:v>
                </c:pt>
                <c:pt idx="3">
                  <c:v>125000</c:v>
                </c:pt>
                <c:pt idx="5">
                  <c:v>95945</c:v>
                </c:pt>
                <c:pt idx="8">
                  <c:v>21177</c:v>
                </c:pt>
                <c:pt idx="9">
                  <c:v>18010</c:v>
                </c:pt>
                <c:pt idx="12">
                  <c:v>7770</c:v>
                </c:pt>
                <c:pt idx="13">
                  <c:v>8359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7th CIR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Sheet1!$E$2:$E$20</c:f>
              <c:numCache>
                <c:formatCode>General</c:formatCode>
                <c:ptCount val="19"/>
                <c:pt idx="0">
                  <c:v>310124</c:v>
                </c:pt>
                <c:pt idx="1">
                  <c:v>45000</c:v>
                </c:pt>
                <c:pt idx="3">
                  <c:v>15750</c:v>
                </c:pt>
                <c:pt idx="4">
                  <c:v>100000</c:v>
                </c:pt>
                <c:pt idx="5">
                  <c:v>40046</c:v>
                </c:pt>
                <c:pt idx="7">
                  <c:v>65000</c:v>
                </c:pt>
                <c:pt idx="9">
                  <c:v>59758</c:v>
                </c:pt>
                <c:pt idx="10">
                  <c:v>21510</c:v>
                </c:pt>
                <c:pt idx="11">
                  <c:v>16066</c:v>
                </c:pt>
                <c:pt idx="14">
                  <c:v>7513</c:v>
                </c:pt>
                <c:pt idx="15">
                  <c:v>5290</c:v>
                </c:pt>
                <c:pt idx="16">
                  <c:v>3701</c:v>
                </c:pt>
                <c:pt idx="18">
                  <c:v>31468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8th CIR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Sheet1!$F$2:$F$20</c:f>
              <c:numCache>
                <c:formatCode>General</c:formatCode>
                <c:ptCount val="19"/>
                <c:pt idx="1">
                  <c:v>15865</c:v>
                </c:pt>
                <c:pt idx="4">
                  <c:v>13100</c:v>
                </c:pt>
                <c:pt idx="6">
                  <c:v>70000</c:v>
                </c:pt>
                <c:pt idx="9">
                  <c:v>1452</c:v>
                </c:pt>
                <c:pt idx="18">
                  <c:v>1394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73152"/>
        <c:axId val="78287232"/>
      </c:scatterChart>
      <c:valAx>
        <c:axId val="78273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8287232"/>
        <c:crosses val="autoZero"/>
        <c:crossBetween val="midCat"/>
      </c:valAx>
      <c:valAx>
        <c:axId val="78287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273152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Case Type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Auto</c:v>
                </c:pt>
                <c:pt idx="1">
                  <c:v>GL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SAMPLE SIZE - 20 CASES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Plaintiff Verdict</c:v>
                </c:pt>
                <c:pt idx="1">
                  <c:v>Defense Verdict</c:v>
                </c:pt>
                <c:pt idx="2">
                  <c:v>Settlement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Camden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1">
                  <c:v>750000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Middlesex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900000</c:v>
                </c:pt>
                <c:pt idx="5">
                  <c:v>35000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Monmouth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2">
                  <c:v>700000</c:v>
                </c:pt>
                <c:pt idx="3">
                  <c:v>150000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Union</c:v>
                </c:pt>
              </c:strCache>
            </c:strRef>
          </c:tx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4">
                  <c:v>85000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75392"/>
        <c:axId val="81676928"/>
      </c:scatterChart>
      <c:valAx>
        <c:axId val="8167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676928"/>
        <c:crosses val="autoZero"/>
        <c:crossBetween val="midCat"/>
      </c:valAx>
      <c:valAx>
        <c:axId val="81676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675392"/>
        <c:crosses val="autoZero"/>
        <c:crossBetween val="midCat"/>
      </c:valAx>
      <c:spPr>
        <a:ln>
          <a:solidFill>
            <a:schemeClr val="accent1">
              <a:alpha val="50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Case Type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Auto</c:v>
                </c:pt>
                <c:pt idx="1">
                  <c:v>GL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6" y="2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B7FD1675-87F3-4A1A-A811-9206F998DD70}" type="datetimeFigureOut">
              <a:rPr lang="en-US" smtClean="0"/>
              <a:pPr/>
              <a:t>3/8/2016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60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6" y="8830660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DA582853-0B47-4DCF-BB5E-65C79FB73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6" y="2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3B5A1A06-10C2-4D8D-9D75-1B09AA9880FB}" type="datetimeFigureOut">
              <a:rPr lang="en-US" smtClean="0"/>
              <a:pPr/>
              <a:t>3/8/2016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6" y="4416100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60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6" y="8830660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4CC32B41-DE9F-4006-BECF-145122BF34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1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9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96E072-B332-433F-B6D2-F8F9AB49C0E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E9E00-8971-48B8-A48D-3883C01568A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0D31C2-F773-4EA3-B7DC-DABAFC2DDBF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SIMon- FE head model – loaded by acceleration time history from crash dummies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65ED5-658F-45EF-B043-EFCDD4B9387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SIMon- FE head model – loaded by acceleration time history from crash dummies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65ED5-658F-45EF-B043-EFCDD4B9387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D9F6D9-2DAE-46BB-8E20-FD56EB0595F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7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0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0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9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4DF2-ED9A-4EC2-8C86-2A914A4242D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0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865CD0-3786-4687-8740-5F3F252C9364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5D7698-754C-47E8-A3EA-028757E936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13D1E9-A538-4808-9FA2-C21D08189F64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9F824-117F-495F-94BD-F65CCED5FB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253276-EB2C-4A3A-8B14-A447743D61A6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068DF-E190-4012-B6ED-4D28384BA3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65094-3855-4109-B1A1-D08B034932B6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D35B26-9393-4BFE-9E80-86A29C6FFCE4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5CEBC-6346-4AE4-8109-C31AC826AB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380705-CBC7-4627-A912-240A92CE3C73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EA46F-982B-4DAD-8222-DDF2EA6747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321189-4E4D-4064-948B-25D2687FCF08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281F7-35F1-4249-A42F-B1CD4BF1F5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B306F0-2CA1-4D7D-A3A2-123C83FB7370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F61AF-4C61-48C0-9BF7-AAC43028F3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2FD089-569E-4CF2-9E11-4989ADC12EE9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8C8E1-3FF5-44BF-A7CE-47B200B0C8C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82A5F-FFB9-4D48-8474-8E4A368E7133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7381D-CF10-499F-AC2D-3E4C7D167D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147BBF-9790-4F54-82D4-555867CCA7CD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BBB5A-EB1E-4128-B1F4-776E0F99D2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07F10B0-D87B-474D-9FF6-D4E7FC126DEA}" type="datetime1">
              <a:rPr lang="en-US" smtClean="0"/>
              <a:pPr>
                <a:defRPr/>
              </a:pPr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0306F3F-2118-4B8D-8283-D1FDB401ED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/url?sa=i&amp;rct=j&amp;q=&amp;esrc=s&amp;source=imgres&amp;cd=&amp;cad=rja&amp;uact=8&amp;ved=0ahUKEwjm1_GVpLbKAhVmuYMKHWFHA5MQjRwICTAA&amp;url=https://www.propublica.org/special/tbi-in-combat&amp;psig=AFQjCNGedGUd8lyzVLbwcbJgTDd0nd3XRw&amp;ust=14533068842158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google.com/url?sa=i&amp;rct=j&amp;q=&amp;esrc=s&amp;source=imgres&amp;cd=&amp;cad=rja&amp;uact=8&amp;ved=0ahUKEwipnv2YpbbKAhUisIMKHWu3B5AQjRwICTAA&amp;url=http://www.blackmanlegal.com/2010/california-brain-injury-lawyer-nfl-vows-stop-head-hunting/&amp;psig=AFQjCNGkEu2soqlkqZNvfQ3_VCpV0x0j1g&amp;ust=1453307159117913" TargetMode="Externa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hyperlink" Target="http://www.google.com/url?sa=i&amp;rct=j&amp;q=&amp;esrc=s&amp;source=images&amp;cd=&amp;cad=rja&amp;uact=8&amp;ved=0ahUKEwjVx4bkg7TKAhXGMyYKHQsBDwcQjRwIBw&amp;url=http://www.scanvine.com/author/judy-battista&amp;bvm=bv.112064104,d.eWE&amp;psig=AFQjCNFq6RDqUeS9jCVvS6YhZSJHrw_uoQ&amp;ust=145322935605062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www.google.com/url?sa=i&amp;rct=j&amp;q=&amp;esrc=s&amp;source=images&amp;cd=&amp;cad=rja&amp;uact=8&amp;ved=0ahUKEwjOsrKDhLTKAhVB5yYKHZBVAm0QjRwIBw&amp;url=http://www.pbs.org/wgbh/frontline/article/the-four-stages-of-cte/&amp;bvm=bv.112064104,d.eWE&amp;psig=AFQjCNG4u1hiBLjiuM2vTt1ueKQcK2qulg&amp;ust=145322953154280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learwater%20Personal%20Injury%20Attorney-%20Sports%20Related%20Negligence.mp4" TargetMode="External"/><Relationship Id="rId2" Type="http://schemas.openxmlformats.org/officeDocument/2006/relationships/hyperlink" Target="WTXF-TV_2009-11-30_6PM_LaSalle_Injury_768K.wm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youtube.com/watch?v=hVyyQrwKs44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153400" cy="5257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00" b="1" dirty="0" smtClean="0">
                <a:latin typeface="+mj-lt"/>
              </a:rPr>
              <a:t>Dazed &amp; Confused</a:t>
            </a:r>
            <a:r>
              <a:rPr lang="en-US" sz="5300" dirty="0" smtClean="0">
                <a:latin typeface="+mj-lt"/>
              </a:rPr>
              <a:t>:</a:t>
            </a:r>
            <a:r>
              <a:rPr lang="en-US" sz="7300" dirty="0">
                <a:latin typeface="+mj-lt"/>
              </a:rPr>
              <a:t/>
            </a:r>
            <a:br>
              <a:rPr lang="en-US" sz="7300" dirty="0">
                <a:latin typeface="+mj-lt"/>
              </a:rPr>
            </a:br>
            <a:r>
              <a:rPr lang="en-US" sz="1200" i="1" dirty="0" smtClean="0">
                <a:latin typeface="+mj-lt"/>
              </a:rPr>
              <a:t/>
            </a:r>
            <a:br>
              <a:rPr lang="en-US" sz="1200" i="1" dirty="0" smtClean="0">
                <a:latin typeface="+mj-lt"/>
              </a:rPr>
            </a:br>
            <a:r>
              <a:rPr lang="en-US" sz="3600" i="1" dirty="0" smtClean="0">
                <a:latin typeface="+mj-lt"/>
              </a:rPr>
              <a:t>A Legal and Biomechanical Primer on Traumatic Brain Injuries in the Wake of the NFL Controversy </a:t>
            </a:r>
            <a:br>
              <a:rPr lang="en-US" sz="3600" i="1" dirty="0" smtClean="0">
                <a:latin typeface="+mj-lt"/>
              </a:rPr>
            </a:br>
            <a:r>
              <a:rPr lang="en-US" sz="3600" i="1" dirty="0">
                <a:latin typeface="+mj-lt"/>
              </a:rPr>
              <a:t/>
            </a:r>
            <a:br>
              <a:rPr lang="en-US" sz="3600" i="1" dirty="0">
                <a:latin typeface="+mj-lt"/>
              </a:rPr>
            </a:br>
            <a:r>
              <a:rPr lang="en-US" sz="3600" i="1" dirty="0">
                <a:latin typeface="+mj-lt"/>
              </a:rPr>
              <a:t/>
            </a:r>
            <a:br>
              <a:rPr lang="en-US" sz="3600" i="1" dirty="0">
                <a:latin typeface="+mj-lt"/>
              </a:rPr>
            </a:br>
            <a:r>
              <a:rPr lang="en-US" sz="2700" dirty="0" smtClean="0">
                <a:latin typeface="+mj-lt"/>
              </a:rPr>
              <a:t>Reinsurance Symposium</a:t>
            </a:r>
            <a:br>
              <a:rPr lang="en-US" sz="2700" dirty="0" smtClean="0">
                <a:latin typeface="+mj-lt"/>
              </a:rPr>
            </a:br>
            <a:r>
              <a:rPr lang="en-US" sz="2700" dirty="0" smtClean="0">
                <a:latin typeface="+mj-lt"/>
              </a:rPr>
              <a:t>St. Joseph’s University </a:t>
            </a:r>
            <a:br>
              <a:rPr lang="en-US" sz="2700" dirty="0" smtClean="0">
                <a:latin typeface="+mj-lt"/>
              </a:rPr>
            </a:br>
            <a:r>
              <a:rPr lang="en-US" sz="2700" dirty="0" smtClean="0">
                <a:latin typeface="+mj-lt"/>
              </a:rPr>
              <a:t>Erivan K. Haub School of Business</a:t>
            </a:r>
            <a:endParaRPr lang="en-US" sz="27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5D7698-754C-47E8-A3EA-028757E936A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600200"/>
          </a:xfrm>
        </p:spPr>
        <p:txBody>
          <a:bodyPr/>
          <a:lstStyle/>
          <a:p>
            <a:r>
              <a:rPr lang="en-US" dirty="0" smtClean="0"/>
              <a:t>Common Concussion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/>
              <a:t>17-28% have rapid recovery (1 day)</a:t>
            </a:r>
          </a:p>
          <a:p>
            <a:r>
              <a:rPr lang="en-US" dirty="0" smtClean="0"/>
              <a:t>56-68% have gradual recovery (1-7 days)</a:t>
            </a:r>
          </a:p>
          <a:p>
            <a:r>
              <a:rPr lang="en-US" dirty="0" smtClean="0"/>
              <a:t>10-19% have prolonged recovery (1 week – 1 month)</a:t>
            </a:r>
          </a:p>
          <a:p>
            <a:r>
              <a:rPr lang="en-US" dirty="0" smtClean="0"/>
              <a:t>2-5% have persistent symptoms (&gt;1 month)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</a:t>
            </a:r>
          </a:p>
          <a:p>
            <a:pPr lvl="1"/>
            <a:r>
              <a:rPr lang="en-US" dirty="0" smtClean="0"/>
              <a:t>Headache, fatigue, dizziness, gait disturbance, light and noise sensitivity, visual disturbance</a:t>
            </a:r>
          </a:p>
          <a:p>
            <a:r>
              <a:rPr lang="en-US" dirty="0" smtClean="0"/>
              <a:t>Sleep</a:t>
            </a:r>
          </a:p>
          <a:p>
            <a:pPr lvl="1"/>
            <a:r>
              <a:rPr lang="en-US" dirty="0" smtClean="0"/>
              <a:t>Difficulty falling asleep and staying asleep</a:t>
            </a:r>
          </a:p>
          <a:p>
            <a:r>
              <a:rPr lang="en-US" dirty="0" smtClean="0"/>
              <a:t>Mood/Behavior</a:t>
            </a:r>
          </a:p>
          <a:p>
            <a:pPr lvl="1"/>
            <a:r>
              <a:rPr lang="en-US" dirty="0" smtClean="0"/>
              <a:t>Impulse control, anger, anxiety, depression, suicidal thoughts, personality</a:t>
            </a:r>
          </a:p>
          <a:p>
            <a:r>
              <a:rPr lang="en-US" dirty="0" smtClean="0"/>
              <a:t>Cognitive</a:t>
            </a:r>
          </a:p>
          <a:p>
            <a:pPr lvl="1"/>
            <a:r>
              <a:rPr lang="en-US" dirty="0" smtClean="0"/>
              <a:t>Concentration, memory, processing speed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common symptom</a:t>
            </a:r>
          </a:p>
          <a:p>
            <a:r>
              <a:rPr lang="en-US" dirty="0" smtClean="0"/>
              <a:t>Can be very disabling</a:t>
            </a:r>
          </a:p>
          <a:p>
            <a:r>
              <a:rPr lang="en-US" dirty="0" smtClean="0"/>
              <a:t>Characterized by a constant pain usually helped by rest</a:t>
            </a:r>
          </a:p>
          <a:p>
            <a:r>
              <a:rPr lang="en-US" dirty="0" smtClean="0"/>
              <a:t>May be worse if history of headache or family history of headache</a:t>
            </a:r>
          </a:p>
          <a:p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Amitriptyline, Topamax</a:t>
            </a:r>
          </a:p>
          <a:p>
            <a:r>
              <a:rPr lang="en-US" dirty="0" smtClean="0"/>
              <a:t>Lifestyle modifications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Fatigue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a problem for some</a:t>
            </a:r>
          </a:p>
          <a:p>
            <a:r>
              <a:rPr lang="en-US" dirty="0" smtClean="0"/>
              <a:t>Encourage activity in small amts and increase as tolerates </a:t>
            </a:r>
          </a:p>
          <a:p>
            <a:r>
              <a:rPr lang="en-US" dirty="0" smtClean="0"/>
              <a:t>Frequent breaks</a:t>
            </a:r>
          </a:p>
          <a:p>
            <a:r>
              <a:rPr lang="en-US" dirty="0" smtClean="0"/>
              <a:t>Scheduled rest periods</a:t>
            </a:r>
          </a:p>
          <a:p>
            <a:r>
              <a:rPr lang="en-US" dirty="0" smtClean="0"/>
              <a:t>Learned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Dizziness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 to treat</a:t>
            </a:r>
          </a:p>
          <a:p>
            <a:r>
              <a:rPr lang="en-US" dirty="0" smtClean="0"/>
              <a:t>Meclizine</a:t>
            </a:r>
          </a:p>
          <a:p>
            <a:r>
              <a:rPr lang="en-US" dirty="0" smtClean="0"/>
              <a:t>Evaluate for secondary cause such as inner ear trauma</a:t>
            </a:r>
          </a:p>
          <a:p>
            <a:r>
              <a:rPr lang="en-US" dirty="0" smtClean="0"/>
              <a:t>PT/OT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Anxiety/Depression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on</a:t>
            </a:r>
          </a:p>
          <a:p>
            <a:pPr lvl="1"/>
            <a:r>
              <a:rPr lang="en-US" dirty="0" smtClean="0"/>
              <a:t>Worry about not working, functioning in typical roles</a:t>
            </a:r>
          </a:p>
          <a:p>
            <a:pPr lvl="1"/>
            <a:r>
              <a:rPr lang="en-US" dirty="0" smtClean="0"/>
              <a:t>Falling behind</a:t>
            </a:r>
          </a:p>
          <a:p>
            <a:r>
              <a:rPr lang="en-US" dirty="0" smtClean="0"/>
              <a:t>Later</a:t>
            </a:r>
          </a:p>
          <a:p>
            <a:pPr lvl="1"/>
            <a:r>
              <a:rPr lang="en-US" dirty="0" smtClean="0"/>
              <a:t>Anxiety disorder</a:t>
            </a:r>
          </a:p>
          <a:p>
            <a:pPr lvl="1"/>
            <a:r>
              <a:rPr lang="en-US" dirty="0" smtClean="0"/>
              <a:t>Depression </a:t>
            </a:r>
          </a:p>
          <a:p>
            <a:pPr lvl="1"/>
            <a:r>
              <a:rPr lang="en-US" dirty="0" smtClean="0"/>
              <a:t>Adjustment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Antidepressants </a:t>
            </a:r>
          </a:p>
          <a:p>
            <a:pPr lvl="1"/>
            <a:r>
              <a:rPr lang="en-US" dirty="0" smtClean="0"/>
              <a:t>Counseling </a:t>
            </a:r>
          </a:p>
          <a:p>
            <a:pPr lvl="1"/>
            <a:r>
              <a:rPr lang="en-US" dirty="0" smtClean="0"/>
              <a:t>Psychiatric treatment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Verbal</a:t>
            </a:r>
          </a:p>
          <a:p>
            <a:r>
              <a:rPr lang="en-US" dirty="0" smtClean="0"/>
              <a:t>Visual</a:t>
            </a:r>
          </a:p>
          <a:p>
            <a:r>
              <a:rPr lang="en-US" dirty="0" smtClean="0"/>
              <a:t>Amantadine</a:t>
            </a:r>
          </a:p>
          <a:p>
            <a:r>
              <a:rPr lang="en-US" dirty="0" smtClean="0"/>
              <a:t>Aricept</a:t>
            </a:r>
          </a:p>
          <a:p>
            <a:r>
              <a:rPr lang="en-US" dirty="0" smtClean="0"/>
              <a:t>Speech therapy for cognitive training </a:t>
            </a:r>
          </a:p>
          <a:p>
            <a:r>
              <a:rPr lang="en-US" dirty="0" smtClean="0"/>
              <a:t>Work accommodations</a:t>
            </a:r>
          </a:p>
          <a:p>
            <a:pPr lvl="1"/>
            <a:r>
              <a:rPr lang="en-US" dirty="0" smtClean="0"/>
              <a:t>Reduced workload</a:t>
            </a:r>
          </a:p>
          <a:p>
            <a:pPr lvl="1"/>
            <a:r>
              <a:rPr lang="en-US" dirty="0" smtClean="0"/>
              <a:t>Reduced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concussion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a true physiological entity or is it mainly a psychological occurrence?</a:t>
            </a:r>
          </a:p>
          <a:p>
            <a:r>
              <a:rPr lang="en-US" dirty="0" smtClean="0"/>
              <a:t>Comparing trauma patients with and without brain injury</a:t>
            </a:r>
          </a:p>
          <a:p>
            <a:r>
              <a:rPr lang="en-US" dirty="0" smtClean="0"/>
              <a:t>There is a behavioral health overlay.  </a:t>
            </a:r>
          </a:p>
          <a:p>
            <a:r>
              <a:rPr lang="en-US" dirty="0" smtClean="0"/>
              <a:t>The sick role.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Multiple Concussions</a:t>
            </a: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Literature illustrates that multiple concussions possibly cause negative outcomes and long term-deficits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3074" name="Picture 2" descr="C:\Users\Drroyer\AppData\Local\Microsoft\Windows\Temporary Internet Files\Content.IE5\KLQO8GMP\MC90033496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3733800"/>
            <a:ext cx="3103049" cy="195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History of prior concussion linked to:</a:t>
            </a:r>
          </a:p>
          <a:p>
            <a:pPr lvl="1"/>
            <a:r>
              <a:rPr lang="en-US" dirty="0" smtClean="0"/>
              <a:t>Decreased cognitive performance on baseline testing</a:t>
            </a:r>
          </a:p>
          <a:p>
            <a:pPr lvl="1"/>
            <a:r>
              <a:rPr lang="en-US" dirty="0" smtClean="0"/>
              <a:t>Prolonged recovery in a mixed high school/college sample</a:t>
            </a:r>
          </a:p>
          <a:p>
            <a:pPr lvl="1"/>
            <a:r>
              <a:rPr lang="en-US" dirty="0" smtClean="0"/>
              <a:t>Greater likelihood of reporting depression</a:t>
            </a:r>
          </a:p>
          <a:p>
            <a:pPr lvl="1"/>
            <a:r>
              <a:rPr lang="en-US" dirty="0" smtClean="0"/>
              <a:t>Greater incidence of MCI</a:t>
            </a:r>
          </a:p>
          <a:p>
            <a:pPr lvl="1"/>
            <a:r>
              <a:rPr lang="en-US" dirty="0" smtClean="0"/>
              <a:t>3-6x as likely to experience another concussion</a:t>
            </a:r>
          </a:p>
          <a:p>
            <a:pPr lvl="1"/>
            <a:r>
              <a:rPr lang="en-US" dirty="0" smtClean="0"/>
              <a:t>Case reports of chronic traumatic encephalopathy (CTE)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026" name="Picture 2" descr="C:\Users\Royer\AppData\Local\Microsoft\Windows\Temporary Internet Files\Content.IE5\DP8AR693\MC900439599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8200"/>
            <a:ext cx="111469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841500"/>
            <a:ext cx="8407400" cy="4406900"/>
          </a:xfrm>
        </p:spPr>
        <p:txBody>
          <a:bodyPr>
            <a:normAutofit/>
          </a:bodyPr>
          <a:lstStyle/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3600" dirty="0">
                <a:solidFill>
                  <a:schemeClr val="tx2"/>
                </a:solidFill>
              </a:rPr>
              <a:t>Jason C. Giurintano, </a:t>
            </a:r>
            <a:r>
              <a:rPr lang="en-US" sz="3600" dirty="0" smtClean="0">
                <a:solidFill>
                  <a:schemeClr val="tx2"/>
                </a:solidFill>
              </a:rPr>
              <a:t>Esquire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3600" dirty="0" smtClean="0">
                <a:solidFill>
                  <a:schemeClr val="tx2"/>
                </a:solidFill>
              </a:rPr>
              <a:t>Joshua J. Bovender, Esquire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3600" dirty="0" smtClean="0">
                <a:solidFill>
                  <a:schemeClr val="tx2"/>
                </a:solidFill>
              </a:rPr>
              <a:t>Brian M. Boggess, M.S., P.E.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31468"/>
            <a:ext cx="201864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600574"/>
            <a:ext cx="2628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Signs of Potential Secondary Gain or Malingering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Excessive recovery time for mild injuries</a:t>
            </a:r>
          </a:p>
          <a:p>
            <a:r>
              <a:rPr lang="en-US" dirty="0" smtClean="0"/>
              <a:t>Disability report that is disproportionate to the severity of the injury</a:t>
            </a:r>
          </a:p>
          <a:p>
            <a:r>
              <a:rPr lang="en-US" dirty="0" smtClean="0"/>
              <a:t>Severe memory deficits on NP tests</a:t>
            </a:r>
          </a:p>
          <a:p>
            <a:r>
              <a:rPr lang="en-US" dirty="0" smtClean="0"/>
              <a:t>Poor scores on easy items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High degree of lateralization on NP tests.</a:t>
            </a:r>
          </a:p>
          <a:p>
            <a:r>
              <a:rPr lang="en-US" dirty="0" smtClean="0"/>
              <a:t>Failing formal validity measures</a:t>
            </a:r>
          </a:p>
          <a:p>
            <a:r>
              <a:rPr lang="en-US" dirty="0" smtClean="0"/>
              <a:t>Pattern of test scores inconsistent with researched scores for the particular syndrome.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EA46F-982B-4DAD-8222-DDF2EA67479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1029" descr="http://echostains.files.wordpress.com/2009/04/pillar8-thought-and-art-vitruvian-man-leonardo-da-vinci.jpg"/>
          <p:cNvPicPr>
            <a:picLocks noChangeAspect="1" noChangeArrowheads="1"/>
          </p:cNvPicPr>
          <p:nvPr/>
        </p:nvPicPr>
        <p:blipFill>
          <a:blip r:embed="rId2" cstate="print"/>
          <a:srcRect l="12347" r="12370"/>
          <a:stretch>
            <a:fillRect/>
          </a:stretch>
        </p:blipFill>
        <p:spPr bwMode="auto">
          <a:xfrm>
            <a:off x="2819400" y="2438400"/>
            <a:ext cx="3440669" cy="3429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Biomechanics of</a:t>
            </a:r>
            <a:r>
              <a:rPr lang="en-US" sz="54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Injury Causation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77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04800" y="1905000"/>
            <a:ext cx="51816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8788" lvl="1" indent="-234950">
              <a:spcBef>
                <a:spcPct val="50000"/>
              </a:spcBef>
              <a:buFontTx/>
              <a:buChar char="•"/>
            </a:pPr>
            <a:r>
              <a:rPr lang="en-US" sz="2000" b="0" dirty="0">
                <a:solidFill>
                  <a:srgbClr val="BC0000"/>
                </a:solidFill>
                <a:latin typeface="+mj-lt"/>
              </a:rPr>
              <a:t>Injury = </a:t>
            </a:r>
            <a:r>
              <a:rPr lang="en-US" sz="2000" b="0" dirty="0" smtClean="0">
                <a:solidFill>
                  <a:srgbClr val="BC0000"/>
                </a:solidFill>
                <a:latin typeface="+mj-lt"/>
              </a:rPr>
              <a:t>Mechanical System Failure</a:t>
            </a:r>
            <a:r>
              <a:rPr lang="en-US" sz="2000" b="0" dirty="0" smtClean="0">
                <a:latin typeface="+mj-lt"/>
              </a:rPr>
              <a:t>	</a:t>
            </a:r>
          </a:p>
          <a:p>
            <a:pPr marL="919163" lvl="2" indent="-234950">
              <a:spcBef>
                <a:spcPct val="50000"/>
              </a:spcBef>
              <a:buFontTx/>
              <a:buChar char="•"/>
            </a:pPr>
            <a:r>
              <a:rPr lang="en-US" sz="2000" b="0" dirty="0" smtClean="0">
                <a:latin typeface="+mj-lt"/>
              </a:rPr>
              <a:t>Application of engineering  principles to analyze mechanical failure</a:t>
            </a:r>
          </a:p>
          <a:p>
            <a:pPr marL="1376363" lvl="3" indent="-234950">
              <a:spcBef>
                <a:spcPct val="50000"/>
              </a:spcBef>
              <a:buFontTx/>
              <a:buChar char="•"/>
            </a:pPr>
            <a:r>
              <a:rPr lang="en-US" sz="2000" b="0" dirty="0" smtClean="0">
                <a:latin typeface="+mj-lt"/>
              </a:rPr>
              <a:t>How </a:t>
            </a:r>
            <a:r>
              <a:rPr lang="en-US" sz="2000" b="0" dirty="0">
                <a:latin typeface="+mj-lt"/>
              </a:rPr>
              <a:t>much force did it take to fracture the femur?</a:t>
            </a:r>
          </a:p>
          <a:p>
            <a:pPr marL="1376363" lvl="3" indent="-234950">
              <a:spcBef>
                <a:spcPct val="50000"/>
              </a:spcBef>
              <a:buFontTx/>
              <a:buChar char="•"/>
            </a:pPr>
            <a:r>
              <a:rPr lang="en-US" sz="2000" b="0" dirty="0">
                <a:latin typeface="+mj-lt"/>
              </a:rPr>
              <a:t>What direction of loading caused the fracture?</a:t>
            </a:r>
          </a:p>
        </p:txBody>
      </p:sp>
      <p:pic>
        <p:nvPicPr>
          <p:cNvPr id="21511" name="Picture 7" descr="http://www.chezlark.com/pictures/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542" y="2133599"/>
            <a:ext cx="2278974" cy="3491593"/>
          </a:xfrm>
          <a:prstGeom prst="rect">
            <a:avLst/>
          </a:prstGeom>
          <a:noFill/>
          <a:ln w="254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400" y="5867400"/>
            <a:ext cx="80692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>
              <a:spcBef>
                <a:spcPct val="50000"/>
              </a:spcBef>
            </a:pPr>
            <a:r>
              <a:rPr lang="en-US" sz="22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Every material has a critical value…</a:t>
            </a:r>
            <a:r>
              <a:rPr lang="en-US" sz="2200" b="0" u="sng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INJURY THRESHOLD!!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Biomechanics – </a:t>
            </a:r>
          </a:p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Engineering / Material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Science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of </a:t>
            </a:r>
            <a:r>
              <a:rPr lang="en-US" sz="54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Injury Causation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X:\bholt\OSBA_Presentation_Holt\Anatomy_lateral_cranium-01.jpg"/>
          <p:cNvPicPr>
            <a:picLocks noChangeAspect="1" noChangeArrowheads="1"/>
          </p:cNvPicPr>
          <p:nvPr/>
        </p:nvPicPr>
        <p:blipFill>
          <a:blip r:embed="rId3" cstate="print"/>
          <a:srcRect l="7000" t="9333" r="10000" b="8000"/>
          <a:stretch>
            <a:fillRect/>
          </a:stretch>
        </p:blipFill>
        <p:spPr bwMode="auto">
          <a:xfrm>
            <a:off x="1066800" y="1066800"/>
            <a:ext cx="7002780" cy="5230981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4800" dirty="0" smtClean="0"/>
              <a:t>Anatomy of the Head / 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X:\bholt\OSBA_Presentation_Holt\Layers_of_Brain-01.jpg"/>
          <p:cNvPicPr>
            <a:picLocks noChangeAspect="1" noChangeArrowheads="1"/>
          </p:cNvPicPr>
          <p:nvPr/>
        </p:nvPicPr>
        <p:blipFill>
          <a:blip r:embed="rId3" cstate="print"/>
          <a:srcRect l="2000" t="10667" b="5333"/>
          <a:stretch>
            <a:fillRect/>
          </a:stretch>
        </p:blipFill>
        <p:spPr bwMode="auto">
          <a:xfrm>
            <a:off x="381000" y="1066800"/>
            <a:ext cx="8305800" cy="5339408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4800" dirty="0" smtClean="0"/>
              <a:t>Anatomy of the Head / 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Injuries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r>
              <a:rPr lang="en-US" dirty="0" smtClean="0"/>
              <a:t>Traumatic Brain Injury (TBI)</a:t>
            </a:r>
          </a:p>
          <a:p>
            <a:pPr lvl="1"/>
            <a:r>
              <a:rPr lang="en-US" dirty="0" smtClean="0"/>
              <a:t>Mild, moderate, severe</a:t>
            </a:r>
          </a:p>
          <a:p>
            <a:r>
              <a:rPr lang="en-US" dirty="0" smtClean="0"/>
              <a:t>Concussion</a:t>
            </a:r>
          </a:p>
          <a:p>
            <a:r>
              <a:rPr lang="en-US" dirty="0" smtClean="0"/>
              <a:t>Diffuse Axonal Injury (DAI)</a:t>
            </a:r>
          </a:p>
          <a:p>
            <a:r>
              <a:rPr lang="en-US" dirty="0" smtClean="0"/>
              <a:t>Fracture</a:t>
            </a:r>
          </a:p>
          <a:p>
            <a:r>
              <a:rPr lang="en-US" dirty="0" smtClean="0"/>
              <a:t>Hematoma</a:t>
            </a:r>
          </a:p>
          <a:p>
            <a:endParaRPr lang="en-US" dirty="0" smtClean="0"/>
          </a:p>
        </p:txBody>
      </p:sp>
      <p:pic>
        <p:nvPicPr>
          <p:cNvPr id="10244" name="Picture 5" descr="\\colfs01\users\tamenson\Publications and Presentations\OSBA 2016\Football_Lateral_View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76400"/>
            <a:ext cx="3352800" cy="374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020762"/>
          </a:xfrm>
        </p:spPr>
        <p:txBody>
          <a:bodyPr/>
          <a:lstStyle/>
          <a:p>
            <a:r>
              <a:rPr lang="en-US" dirty="0" smtClean="0"/>
              <a:t>Brain Injury Definitions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Traumatic brain injury (TBI)</a:t>
            </a:r>
          </a:p>
          <a:p>
            <a:pPr lvl="1"/>
            <a:r>
              <a:rPr lang="en-US" sz="2000" dirty="0" smtClean="0"/>
              <a:t>Mechanical force causes brain dysfunction</a:t>
            </a:r>
          </a:p>
          <a:p>
            <a:pPr lvl="2"/>
            <a:r>
              <a:rPr lang="en-US" sz="1600" dirty="0" smtClean="0"/>
              <a:t>Mild TBI (MTBI)- temporary dysfunction of brain cells, clear CT / MRI</a:t>
            </a:r>
            <a:endParaRPr lang="en-US" sz="1200" dirty="0" smtClean="0"/>
          </a:p>
          <a:p>
            <a:pPr lvl="2"/>
            <a:r>
              <a:rPr lang="en-US" sz="1600" dirty="0" smtClean="0"/>
              <a:t>Severe TBI- bruising, torn tissues, bleeding &amp; other physical damage</a:t>
            </a:r>
          </a:p>
          <a:p>
            <a:r>
              <a:rPr lang="en-US" sz="2000" dirty="0" smtClean="0"/>
              <a:t>Concussion- type of TBI</a:t>
            </a:r>
          </a:p>
          <a:p>
            <a:pPr lvl="1"/>
            <a:r>
              <a:rPr lang="en-US" sz="2000" dirty="0" smtClean="0"/>
              <a:t>Clinical syndrome characterized by immediate and transient alteration in brain function, including alteration of mental status and level of consciousness, resulting from mechanical force or trauma</a:t>
            </a:r>
            <a:endParaRPr lang="en-US" sz="1600" dirty="0" smtClean="0"/>
          </a:p>
          <a:p>
            <a:pPr lvl="1"/>
            <a:r>
              <a:rPr lang="en-US" sz="2000" dirty="0" smtClean="0"/>
              <a:t>Second Impact Syndrome (SIS) may result from exposure to multiple concussions</a:t>
            </a:r>
          </a:p>
          <a:p>
            <a:pPr lvl="1"/>
            <a:r>
              <a:rPr lang="en-US" sz="2000" dirty="0" smtClean="0"/>
              <a:t>Chronic Traumatic Encephalopathy (CTE) is a degenerative brain disease linked to multiple concussions over a lifetime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Coup / Contrecoup </a:t>
            </a:r>
            <a:br>
              <a:rPr lang="en-US" sz="4800" dirty="0" smtClean="0"/>
            </a:br>
            <a:r>
              <a:rPr lang="en-US" sz="4800" dirty="0" smtClean="0"/>
              <a:t>Injury Mechanism</a:t>
            </a:r>
          </a:p>
        </p:txBody>
      </p:sp>
      <p:pic>
        <p:nvPicPr>
          <p:cNvPr id="4" name="Picture 2" descr="File:Contrecoup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98945"/>
            <a:ext cx="4600575" cy="525905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4800" dirty="0" smtClean="0"/>
              <a:t>Coup / Contrecoup Distribution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574801" y="1295401"/>
            <a:ext cx="955322" cy="1304925"/>
            <a:chOff x="2241" y="1602"/>
            <a:chExt cx="881" cy="1070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7" name="Picture 5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822700" y="3321050"/>
            <a:ext cx="955323" cy="1304925"/>
            <a:chOff x="2241" y="1602"/>
            <a:chExt cx="881" cy="1070"/>
          </a:xfrm>
        </p:grpSpPr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" name="Picture 8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3825522" y="1287464"/>
            <a:ext cx="955323" cy="1304925"/>
            <a:chOff x="2241" y="1602"/>
            <a:chExt cx="881" cy="1070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3" name="Picture 11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822700" y="5168900"/>
            <a:ext cx="955323" cy="1304925"/>
            <a:chOff x="2241" y="1602"/>
            <a:chExt cx="881" cy="1070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6" name="Picture 14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076245" y="3333750"/>
            <a:ext cx="955322" cy="1304925"/>
            <a:chOff x="2241" y="1602"/>
            <a:chExt cx="881" cy="1070"/>
          </a:xfrm>
        </p:grpSpPr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9" name="Picture 17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6077655" y="1289051"/>
            <a:ext cx="955323" cy="1304925"/>
            <a:chOff x="2241" y="1602"/>
            <a:chExt cx="881" cy="1070"/>
          </a:xfrm>
        </p:grpSpPr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2" name="Picture 20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6083300" y="5170487"/>
            <a:ext cx="955323" cy="1304925"/>
            <a:chOff x="2241" y="1602"/>
            <a:chExt cx="881" cy="1070"/>
          </a:xfrm>
        </p:grpSpPr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5" name="Picture 23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1583267" y="3332161"/>
            <a:ext cx="955322" cy="1304925"/>
            <a:chOff x="2241" y="1602"/>
            <a:chExt cx="881" cy="1070"/>
          </a:xfrm>
        </p:grpSpPr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8" name="Picture 26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1573389" y="5172075"/>
            <a:ext cx="955323" cy="1304925"/>
            <a:chOff x="2241" y="1602"/>
            <a:chExt cx="881" cy="1070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2344" y="1745"/>
              <a:ext cx="623" cy="80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1" name="Picture 29" descr="J:\Rudd\InjuryBiomech\Fall\superiorbrai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1602"/>
              <a:ext cx="881" cy="1070"/>
            </a:xfrm>
            <a:prstGeom prst="rect">
              <a:avLst/>
            </a:prstGeom>
            <a:noFill/>
          </p:spPr>
        </p:pic>
      </p:grpSp>
      <p:sp>
        <p:nvSpPr>
          <p:cNvPr id="32" name="Freeform 31"/>
          <p:cNvSpPr>
            <a:spLocks/>
          </p:cNvSpPr>
          <p:nvPr/>
        </p:nvSpPr>
        <p:spPr bwMode="auto">
          <a:xfrm>
            <a:off x="1587500" y="1308101"/>
            <a:ext cx="578556" cy="682625"/>
          </a:xfrm>
          <a:custGeom>
            <a:avLst/>
            <a:gdLst/>
            <a:ahLst/>
            <a:cxnLst>
              <a:cxn ang="0">
                <a:pos x="0" y="430"/>
              </a:cxn>
              <a:cxn ang="0">
                <a:pos x="108" y="268"/>
              </a:cxn>
              <a:cxn ang="0">
                <a:pos x="226" y="148"/>
              </a:cxn>
              <a:cxn ang="0">
                <a:pos x="410" y="0"/>
              </a:cxn>
              <a:cxn ang="0">
                <a:pos x="359" y="8"/>
              </a:cxn>
              <a:cxn ang="0">
                <a:pos x="332" y="30"/>
              </a:cxn>
              <a:cxn ang="0">
                <a:pos x="304" y="6"/>
              </a:cxn>
              <a:cxn ang="0">
                <a:pos x="248" y="8"/>
              </a:cxn>
              <a:cxn ang="0">
                <a:pos x="166" y="42"/>
              </a:cxn>
              <a:cxn ang="0">
                <a:pos x="134" y="70"/>
              </a:cxn>
              <a:cxn ang="0">
                <a:pos x="108" y="100"/>
              </a:cxn>
              <a:cxn ang="0">
                <a:pos x="84" y="132"/>
              </a:cxn>
              <a:cxn ang="0">
                <a:pos x="66" y="164"/>
              </a:cxn>
              <a:cxn ang="0">
                <a:pos x="46" y="223"/>
              </a:cxn>
              <a:cxn ang="0">
                <a:pos x="40" y="261"/>
              </a:cxn>
              <a:cxn ang="0">
                <a:pos x="22" y="310"/>
              </a:cxn>
              <a:cxn ang="0">
                <a:pos x="0" y="360"/>
              </a:cxn>
              <a:cxn ang="0">
                <a:pos x="0" y="430"/>
              </a:cxn>
            </a:cxnLst>
            <a:rect l="0" t="0" r="r" b="b"/>
            <a:pathLst>
              <a:path w="410" h="430">
                <a:moveTo>
                  <a:pt x="0" y="430"/>
                </a:moveTo>
                <a:lnTo>
                  <a:pt x="108" y="268"/>
                </a:lnTo>
                <a:lnTo>
                  <a:pt x="226" y="148"/>
                </a:lnTo>
                <a:lnTo>
                  <a:pt x="410" y="0"/>
                </a:lnTo>
                <a:lnTo>
                  <a:pt x="359" y="8"/>
                </a:lnTo>
                <a:lnTo>
                  <a:pt x="332" y="30"/>
                </a:lnTo>
                <a:lnTo>
                  <a:pt x="304" y="6"/>
                </a:lnTo>
                <a:lnTo>
                  <a:pt x="248" y="8"/>
                </a:lnTo>
                <a:lnTo>
                  <a:pt x="166" y="42"/>
                </a:lnTo>
                <a:lnTo>
                  <a:pt x="134" y="70"/>
                </a:lnTo>
                <a:lnTo>
                  <a:pt x="108" y="100"/>
                </a:lnTo>
                <a:lnTo>
                  <a:pt x="84" y="132"/>
                </a:lnTo>
                <a:lnTo>
                  <a:pt x="66" y="164"/>
                </a:lnTo>
                <a:lnTo>
                  <a:pt x="46" y="223"/>
                </a:lnTo>
                <a:lnTo>
                  <a:pt x="40" y="261"/>
                </a:lnTo>
                <a:lnTo>
                  <a:pt x="22" y="310"/>
                </a:lnTo>
                <a:lnTo>
                  <a:pt x="0" y="360"/>
                </a:lnTo>
                <a:lnTo>
                  <a:pt x="0" y="43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Freeform 35"/>
          <p:cNvSpPr>
            <a:spLocks/>
          </p:cNvSpPr>
          <p:nvPr/>
        </p:nvSpPr>
        <p:spPr bwMode="auto">
          <a:xfrm>
            <a:off x="3829756" y="3332162"/>
            <a:ext cx="578556" cy="682625"/>
          </a:xfrm>
          <a:custGeom>
            <a:avLst/>
            <a:gdLst/>
            <a:ahLst/>
            <a:cxnLst>
              <a:cxn ang="0">
                <a:pos x="0" y="430"/>
              </a:cxn>
              <a:cxn ang="0">
                <a:pos x="108" y="268"/>
              </a:cxn>
              <a:cxn ang="0">
                <a:pos x="226" y="148"/>
              </a:cxn>
              <a:cxn ang="0">
                <a:pos x="410" y="0"/>
              </a:cxn>
              <a:cxn ang="0">
                <a:pos x="359" y="8"/>
              </a:cxn>
              <a:cxn ang="0">
                <a:pos x="332" y="30"/>
              </a:cxn>
              <a:cxn ang="0">
                <a:pos x="304" y="6"/>
              </a:cxn>
              <a:cxn ang="0">
                <a:pos x="248" y="8"/>
              </a:cxn>
              <a:cxn ang="0">
                <a:pos x="166" y="42"/>
              </a:cxn>
              <a:cxn ang="0">
                <a:pos x="134" y="70"/>
              </a:cxn>
              <a:cxn ang="0">
                <a:pos x="108" y="100"/>
              </a:cxn>
              <a:cxn ang="0">
                <a:pos x="84" y="132"/>
              </a:cxn>
              <a:cxn ang="0">
                <a:pos x="66" y="164"/>
              </a:cxn>
              <a:cxn ang="0">
                <a:pos x="46" y="223"/>
              </a:cxn>
              <a:cxn ang="0">
                <a:pos x="40" y="261"/>
              </a:cxn>
              <a:cxn ang="0">
                <a:pos x="22" y="310"/>
              </a:cxn>
              <a:cxn ang="0">
                <a:pos x="0" y="360"/>
              </a:cxn>
              <a:cxn ang="0">
                <a:pos x="0" y="430"/>
              </a:cxn>
            </a:cxnLst>
            <a:rect l="0" t="0" r="r" b="b"/>
            <a:pathLst>
              <a:path w="410" h="430">
                <a:moveTo>
                  <a:pt x="0" y="430"/>
                </a:moveTo>
                <a:lnTo>
                  <a:pt x="108" y="268"/>
                </a:lnTo>
                <a:lnTo>
                  <a:pt x="226" y="148"/>
                </a:lnTo>
                <a:lnTo>
                  <a:pt x="410" y="0"/>
                </a:lnTo>
                <a:lnTo>
                  <a:pt x="359" y="8"/>
                </a:lnTo>
                <a:lnTo>
                  <a:pt x="332" y="30"/>
                </a:lnTo>
                <a:lnTo>
                  <a:pt x="304" y="6"/>
                </a:lnTo>
                <a:lnTo>
                  <a:pt x="248" y="8"/>
                </a:lnTo>
                <a:lnTo>
                  <a:pt x="166" y="42"/>
                </a:lnTo>
                <a:lnTo>
                  <a:pt x="134" y="70"/>
                </a:lnTo>
                <a:lnTo>
                  <a:pt x="108" y="100"/>
                </a:lnTo>
                <a:lnTo>
                  <a:pt x="84" y="132"/>
                </a:lnTo>
                <a:lnTo>
                  <a:pt x="66" y="164"/>
                </a:lnTo>
                <a:lnTo>
                  <a:pt x="46" y="223"/>
                </a:lnTo>
                <a:lnTo>
                  <a:pt x="40" y="261"/>
                </a:lnTo>
                <a:lnTo>
                  <a:pt x="22" y="310"/>
                </a:lnTo>
                <a:lnTo>
                  <a:pt x="0" y="360"/>
                </a:lnTo>
                <a:lnTo>
                  <a:pt x="0" y="43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Freeform 36"/>
          <p:cNvSpPr>
            <a:spLocks/>
          </p:cNvSpPr>
          <p:nvPr/>
        </p:nvSpPr>
        <p:spPr bwMode="auto">
          <a:xfrm>
            <a:off x="3841045" y="1303339"/>
            <a:ext cx="578556" cy="682625"/>
          </a:xfrm>
          <a:custGeom>
            <a:avLst/>
            <a:gdLst/>
            <a:ahLst/>
            <a:cxnLst>
              <a:cxn ang="0">
                <a:pos x="0" y="430"/>
              </a:cxn>
              <a:cxn ang="0">
                <a:pos x="108" y="268"/>
              </a:cxn>
              <a:cxn ang="0">
                <a:pos x="226" y="148"/>
              </a:cxn>
              <a:cxn ang="0">
                <a:pos x="410" y="0"/>
              </a:cxn>
              <a:cxn ang="0">
                <a:pos x="359" y="8"/>
              </a:cxn>
              <a:cxn ang="0">
                <a:pos x="332" y="30"/>
              </a:cxn>
              <a:cxn ang="0">
                <a:pos x="304" y="6"/>
              </a:cxn>
              <a:cxn ang="0">
                <a:pos x="248" y="8"/>
              </a:cxn>
              <a:cxn ang="0">
                <a:pos x="166" y="42"/>
              </a:cxn>
              <a:cxn ang="0">
                <a:pos x="134" y="70"/>
              </a:cxn>
              <a:cxn ang="0">
                <a:pos x="108" y="100"/>
              </a:cxn>
              <a:cxn ang="0">
                <a:pos x="84" y="132"/>
              </a:cxn>
              <a:cxn ang="0">
                <a:pos x="66" y="164"/>
              </a:cxn>
              <a:cxn ang="0">
                <a:pos x="46" y="223"/>
              </a:cxn>
              <a:cxn ang="0">
                <a:pos x="40" y="261"/>
              </a:cxn>
              <a:cxn ang="0">
                <a:pos x="22" y="310"/>
              </a:cxn>
              <a:cxn ang="0">
                <a:pos x="0" y="360"/>
              </a:cxn>
              <a:cxn ang="0">
                <a:pos x="0" y="430"/>
              </a:cxn>
            </a:cxnLst>
            <a:rect l="0" t="0" r="r" b="b"/>
            <a:pathLst>
              <a:path w="410" h="430">
                <a:moveTo>
                  <a:pt x="0" y="430"/>
                </a:moveTo>
                <a:lnTo>
                  <a:pt x="108" y="268"/>
                </a:lnTo>
                <a:lnTo>
                  <a:pt x="226" y="148"/>
                </a:lnTo>
                <a:lnTo>
                  <a:pt x="410" y="0"/>
                </a:lnTo>
                <a:lnTo>
                  <a:pt x="359" y="8"/>
                </a:lnTo>
                <a:lnTo>
                  <a:pt x="332" y="30"/>
                </a:lnTo>
                <a:lnTo>
                  <a:pt x="304" y="6"/>
                </a:lnTo>
                <a:lnTo>
                  <a:pt x="248" y="8"/>
                </a:lnTo>
                <a:lnTo>
                  <a:pt x="166" y="42"/>
                </a:lnTo>
                <a:lnTo>
                  <a:pt x="134" y="70"/>
                </a:lnTo>
                <a:lnTo>
                  <a:pt x="108" y="100"/>
                </a:lnTo>
                <a:lnTo>
                  <a:pt x="84" y="132"/>
                </a:lnTo>
                <a:lnTo>
                  <a:pt x="66" y="164"/>
                </a:lnTo>
                <a:lnTo>
                  <a:pt x="46" y="223"/>
                </a:lnTo>
                <a:lnTo>
                  <a:pt x="40" y="261"/>
                </a:lnTo>
                <a:lnTo>
                  <a:pt x="22" y="310"/>
                </a:lnTo>
                <a:lnTo>
                  <a:pt x="0" y="360"/>
                </a:lnTo>
                <a:lnTo>
                  <a:pt x="0" y="43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Freeform 37"/>
          <p:cNvSpPr>
            <a:spLocks/>
          </p:cNvSpPr>
          <p:nvPr/>
        </p:nvSpPr>
        <p:spPr bwMode="auto">
          <a:xfrm>
            <a:off x="1601611" y="3340099"/>
            <a:ext cx="578556" cy="682625"/>
          </a:xfrm>
          <a:custGeom>
            <a:avLst/>
            <a:gdLst/>
            <a:ahLst/>
            <a:cxnLst>
              <a:cxn ang="0">
                <a:pos x="0" y="430"/>
              </a:cxn>
              <a:cxn ang="0">
                <a:pos x="108" y="268"/>
              </a:cxn>
              <a:cxn ang="0">
                <a:pos x="226" y="148"/>
              </a:cxn>
              <a:cxn ang="0">
                <a:pos x="410" y="0"/>
              </a:cxn>
              <a:cxn ang="0">
                <a:pos x="359" y="8"/>
              </a:cxn>
              <a:cxn ang="0">
                <a:pos x="332" y="30"/>
              </a:cxn>
              <a:cxn ang="0">
                <a:pos x="304" y="6"/>
              </a:cxn>
              <a:cxn ang="0">
                <a:pos x="248" y="8"/>
              </a:cxn>
              <a:cxn ang="0">
                <a:pos x="166" y="42"/>
              </a:cxn>
              <a:cxn ang="0">
                <a:pos x="134" y="70"/>
              </a:cxn>
              <a:cxn ang="0">
                <a:pos x="108" y="100"/>
              </a:cxn>
              <a:cxn ang="0">
                <a:pos x="84" y="132"/>
              </a:cxn>
              <a:cxn ang="0">
                <a:pos x="66" y="164"/>
              </a:cxn>
              <a:cxn ang="0">
                <a:pos x="46" y="223"/>
              </a:cxn>
              <a:cxn ang="0">
                <a:pos x="40" y="261"/>
              </a:cxn>
              <a:cxn ang="0">
                <a:pos x="22" y="310"/>
              </a:cxn>
              <a:cxn ang="0">
                <a:pos x="0" y="360"/>
              </a:cxn>
              <a:cxn ang="0">
                <a:pos x="0" y="430"/>
              </a:cxn>
            </a:cxnLst>
            <a:rect l="0" t="0" r="r" b="b"/>
            <a:pathLst>
              <a:path w="410" h="430">
                <a:moveTo>
                  <a:pt x="0" y="430"/>
                </a:moveTo>
                <a:lnTo>
                  <a:pt x="108" y="268"/>
                </a:lnTo>
                <a:lnTo>
                  <a:pt x="226" y="148"/>
                </a:lnTo>
                <a:lnTo>
                  <a:pt x="410" y="0"/>
                </a:lnTo>
                <a:lnTo>
                  <a:pt x="359" y="8"/>
                </a:lnTo>
                <a:lnTo>
                  <a:pt x="332" y="30"/>
                </a:lnTo>
                <a:lnTo>
                  <a:pt x="304" y="6"/>
                </a:lnTo>
                <a:lnTo>
                  <a:pt x="248" y="8"/>
                </a:lnTo>
                <a:lnTo>
                  <a:pt x="166" y="42"/>
                </a:lnTo>
                <a:lnTo>
                  <a:pt x="134" y="70"/>
                </a:lnTo>
                <a:lnTo>
                  <a:pt x="108" y="100"/>
                </a:lnTo>
                <a:lnTo>
                  <a:pt x="84" y="132"/>
                </a:lnTo>
                <a:lnTo>
                  <a:pt x="66" y="164"/>
                </a:lnTo>
                <a:lnTo>
                  <a:pt x="46" y="223"/>
                </a:lnTo>
                <a:lnTo>
                  <a:pt x="40" y="261"/>
                </a:lnTo>
                <a:lnTo>
                  <a:pt x="22" y="310"/>
                </a:lnTo>
                <a:lnTo>
                  <a:pt x="0" y="360"/>
                </a:lnTo>
                <a:lnTo>
                  <a:pt x="0" y="43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Freeform 38"/>
          <p:cNvSpPr>
            <a:spLocks/>
          </p:cNvSpPr>
          <p:nvPr/>
        </p:nvSpPr>
        <p:spPr bwMode="auto">
          <a:xfrm>
            <a:off x="6619522" y="2036764"/>
            <a:ext cx="406400" cy="549275"/>
          </a:xfrm>
          <a:custGeom>
            <a:avLst/>
            <a:gdLst/>
            <a:ahLst/>
            <a:cxnLst>
              <a:cxn ang="0">
                <a:pos x="0" y="343"/>
              </a:cxn>
              <a:cxn ang="0">
                <a:pos x="37" y="346"/>
              </a:cxn>
              <a:cxn ang="0">
                <a:pos x="69" y="333"/>
              </a:cxn>
              <a:cxn ang="0">
                <a:pos x="109" y="306"/>
              </a:cxn>
              <a:cxn ang="0">
                <a:pos x="154" y="268"/>
              </a:cxn>
              <a:cxn ang="0">
                <a:pos x="195" y="235"/>
              </a:cxn>
              <a:cxn ang="0">
                <a:pos x="228" y="186"/>
              </a:cxn>
              <a:cxn ang="0">
                <a:pos x="250" y="129"/>
              </a:cxn>
              <a:cxn ang="0">
                <a:pos x="259" y="91"/>
              </a:cxn>
              <a:cxn ang="0">
                <a:pos x="277" y="60"/>
              </a:cxn>
              <a:cxn ang="0">
                <a:pos x="286" y="36"/>
              </a:cxn>
              <a:cxn ang="0">
                <a:pos x="288" y="22"/>
              </a:cxn>
              <a:cxn ang="0">
                <a:pos x="280" y="0"/>
              </a:cxn>
              <a:cxn ang="0">
                <a:pos x="226" y="73"/>
              </a:cxn>
              <a:cxn ang="0">
                <a:pos x="139" y="183"/>
              </a:cxn>
              <a:cxn ang="0">
                <a:pos x="34" y="300"/>
              </a:cxn>
              <a:cxn ang="0">
                <a:pos x="0" y="343"/>
              </a:cxn>
            </a:cxnLst>
            <a:rect l="0" t="0" r="r" b="b"/>
            <a:pathLst>
              <a:path w="288" h="346">
                <a:moveTo>
                  <a:pt x="0" y="343"/>
                </a:moveTo>
                <a:lnTo>
                  <a:pt x="37" y="346"/>
                </a:lnTo>
                <a:lnTo>
                  <a:pt x="69" y="333"/>
                </a:lnTo>
                <a:lnTo>
                  <a:pt x="109" y="306"/>
                </a:lnTo>
                <a:lnTo>
                  <a:pt x="154" y="268"/>
                </a:lnTo>
                <a:lnTo>
                  <a:pt x="195" y="235"/>
                </a:lnTo>
                <a:lnTo>
                  <a:pt x="228" y="186"/>
                </a:lnTo>
                <a:lnTo>
                  <a:pt x="250" y="129"/>
                </a:lnTo>
                <a:lnTo>
                  <a:pt x="259" y="91"/>
                </a:lnTo>
                <a:lnTo>
                  <a:pt x="277" y="60"/>
                </a:lnTo>
                <a:lnTo>
                  <a:pt x="286" y="36"/>
                </a:lnTo>
                <a:lnTo>
                  <a:pt x="288" y="22"/>
                </a:lnTo>
                <a:lnTo>
                  <a:pt x="280" y="0"/>
                </a:lnTo>
                <a:lnTo>
                  <a:pt x="226" y="73"/>
                </a:lnTo>
                <a:lnTo>
                  <a:pt x="139" y="183"/>
                </a:lnTo>
                <a:lnTo>
                  <a:pt x="34" y="300"/>
                </a:lnTo>
                <a:lnTo>
                  <a:pt x="0" y="343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Freeform 39"/>
          <p:cNvSpPr>
            <a:spLocks/>
          </p:cNvSpPr>
          <p:nvPr/>
        </p:nvSpPr>
        <p:spPr bwMode="auto">
          <a:xfrm>
            <a:off x="4361744" y="2032001"/>
            <a:ext cx="406400" cy="549275"/>
          </a:xfrm>
          <a:custGeom>
            <a:avLst/>
            <a:gdLst/>
            <a:ahLst/>
            <a:cxnLst>
              <a:cxn ang="0">
                <a:pos x="0" y="343"/>
              </a:cxn>
              <a:cxn ang="0">
                <a:pos x="37" y="346"/>
              </a:cxn>
              <a:cxn ang="0">
                <a:pos x="69" y="333"/>
              </a:cxn>
              <a:cxn ang="0">
                <a:pos x="109" y="306"/>
              </a:cxn>
              <a:cxn ang="0">
                <a:pos x="154" y="268"/>
              </a:cxn>
              <a:cxn ang="0">
                <a:pos x="195" y="235"/>
              </a:cxn>
              <a:cxn ang="0">
                <a:pos x="228" y="186"/>
              </a:cxn>
              <a:cxn ang="0">
                <a:pos x="250" y="129"/>
              </a:cxn>
              <a:cxn ang="0">
                <a:pos x="259" y="91"/>
              </a:cxn>
              <a:cxn ang="0">
                <a:pos x="277" y="60"/>
              </a:cxn>
              <a:cxn ang="0">
                <a:pos x="286" y="36"/>
              </a:cxn>
              <a:cxn ang="0">
                <a:pos x="288" y="22"/>
              </a:cxn>
              <a:cxn ang="0">
                <a:pos x="280" y="0"/>
              </a:cxn>
              <a:cxn ang="0">
                <a:pos x="226" y="73"/>
              </a:cxn>
              <a:cxn ang="0">
                <a:pos x="139" y="183"/>
              </a:cxn>
              <a:cxn ang="0">
                <a:pos x="34" y="300"/>
              </a:cxn>
              <a:cxn ang="0">
                <a:pos x="0" y="343"/>
              </a:cxn>
            </a:cxnLst>
            <a:rect l="0" t="0" r="r" b="b"/>
            <a:pathLst>
              <a:path w="288" h="346">
                <a:moveTo>
                  <a:pt x="0" y="343"/>
                </a:moveTo>
                <a:lnTo>
                  <a:pt x="37" y="346"/>
                </a:lnTo>
                <a:lnTo>
                  <a:pt x="69" y="333"/>
                </a:lnTo>
                <a:lnTo>
                  <a:pt x="109" y="306"/>
                </a:lnTo>
                <a:lnTo>
                  <a:pt x="154" y="268"/>
                </a:lnTo>
                <a:lnTo>
                  <a:pt x="195" y="235"/>
                </a:lnTo>
                <a:lnTo>
                  <a:pt x="228" y="186"/>
                </a:lnTo>
                <a:lnTo>
                  <a:pt x="250" y="129"/>
                </a:lnTo>
                <a:lnTo>
                  <a:pt x="259" y="91"/>
                </a:lnTo>
                <a:lnTo>
                  <a:pt x="277" y="60"/>
                </a:lnTo>
                <a:lnTo>
                  <a:pt x="286" y="36"/>
                </a:lnTo>
                <a:lnTo>
                  <a:pt x="288" y="22"/>
                </a:lnTo>
                <a:lnTo>
                  <a:pt x="280" y="0"/>
                </a:lnTo>
                <a:lnTo>
                  <a:pt x="226" y="73"/>
                </a:lnTo>
                <a:lnTo>
                  <a:pt x="139" y="183"/>
                </a:lnTo>
                <a:lnTo>
                  <a:pt x="34" y="300"/>
                </a:lnTo>
                <a:lnTo>
                  <a:pt x="0" y="343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Freeform 40"/>
          <p:cNvSpPr>
            <a:spLocks/>
          </p:cNvSpPr>
          <p:nvPr/>
        </p:nvSpPr>
        <p:spPr bwMode="auto">
          <a:xfrm>
            <a:off x="4354689" y="4067175"/>
            <a:ext cx="406400" cy="549275"/>
          </a:xfrm>
          <a:custGeom>
            <a:avLst/>
            <a:gdLst/>
            <a:ahLst/>
            <a:cxnLst>
              <a:cxn ang="0">
                <a:pos x="0" y="343"/>
              </a:cxn>
              <a:cxn ang="0">
                <a:pos x="37" y="346"/>
              </a:cxn>
              <a:cxn ang="0">
                <a:pos x="69" y="333"/>
              </a:cxn>
              <a:cxn ang="0">
                <a:pos x="109" y="306"/>
              </a:cxn>
              <a:cxn ang="0">
                <a:pos x="154" y="268"/>
              </a:cxn>
              <a:cxn ang="0">
                <a:pos x="195" y="235"/>
              </a:cxn>
              <a:cxn ang="0">
                <a:pos x="228" y="186"/>
              </a:cxn>
              <a:cxn ang="0">
                <a:pos x="250" y="129"/>
              </a:cxn>
              <a:cxn ang="0">
                <a:pos x="259" y="91"/>
              </a:cxn>
              <a:cxn ang="0">
                <a:pos x="277" y="60"/>
              </a:cxn>
              <a:cxn ang="0">
                <a:pos x="286" y="36"/>
              </a:cxn>
              <a:cxn ang="0">
                <a:pos x="288" y="22"/>
              </a:cxn>
              <a:cxn ang="0">
                <a:pos x="280" y="0"/>
              </a:cxn>
              <a:cxn ang="0">
                <a:pos x="226" y="73"/>
              </a:cxn>
              <a:cxn ang="0">
                <a:pos x="139" y="183"/>
              </a:cxn>
              <a:cxn ang="0">
                <a:pos x="34" y="300"/>
              </a:cxn>
              <a:cxn ang="0">
                <a:pos x="0" y="343"/>
              </a:cxn>
            </a:cxnLst>
            <a:rect l="0" t="0" r="r" b="b"/>
            <a:pathLst>
              <a:path w="288" h="346">
                <a:moveTo>
                  <a:pt x="0" y="343"/>
                </a:moveTo>
                <a:lnTo>
                  <a:pt x="37" y="346"/>
                </a:lnTo>
                <a:lnTo>
                  <a:pt x="69" y="333"/>
                </a:lnTo>
                <a:lnTo>
                  <a:pt x="109" y="306"/>
                </a:lnTo>
                <a:lnTo>
                  <a:pt x="154" y="268"/>
                </a:lnTo>
                <a:lnTo>
                  <a:pt x="195" y="235"/>
                </a:lnTo>
                <a:lnTo>
                  <a:pt x="228" y="186"/>
                </a:lnTo>
                <a:lnTo>
                  <a:pt x="250" y="129"/>
                </a:lnTo>
                <a:lnTo>
                  <a:pt x="259" y="91"/>
                </a:lnTo>
                <a:lnTo>
                  <a:pt x="277" y="60"/>
                </a:lnTo>
                <a:lnTo>
                  <a:pt x="286" y="36"/>
                </a:lnTo>
                <a:lnTo>
                  <a:pt x="288" y="22"/>
                </a:lnTo>
                <a:lnTo>
                  <a:pt x="280" y="0"/>
                </a:lnTo>
                <a:lnTo>
                  <a:pt x="226" y="73"/>
                </a:lnTo>
                <a:lnTo>
                  <a:pt x="139" y="183"/>
                </a:lnTo>
                <a:lnTo>
                  <a:pt x="34" y="300"/>
                </a:lnTo>
                <a:lnTo>
                  <a:pt x="0" y="343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Freeform 41"/>
          <p:cNvSpPr>
            <a:spLocks/>
          </p:cNvSpPr>
          <p:nvPr/>
        </p:nvSpPr>
        <p:spPr bwMode="auto">
          <a:xfrm>
            <a:off x="6609645" y="4079875"/>
            <a:ext cx="406400" cy="549275"/>
          </a:xfrm>
          <a:custGeom>
            <a:avLst/>
            <a:gdLst/>
            <a:ahLst/>
            <a:cxnLst>
              <a:cxn ang="0">
                <a:pos x="0" y="343"/>
              </a:cxn>
              <a:cxn ang="0">
                <a:pos x="37" y="346"/>
              </a:cxn>
              <a:cxn ang="0">
                <a:pos x="69" y="333"/>
              </a:cxn>
              <a:cxn ang="0">
                <a:pos x="109" y="306"/>
              </a:cxn>
              <a:cxn ang="0">
                <a:pos x="154" y="268"/>
              </a:cxn>
              <a:cxn ang="0">
                <a:pos x="195" y="235"/>
              </a:cxn>
              <a:cxn ang="0">
                <a:pos x="228" y="186"/>
              </a:cxn>
              <a:cxn ang="0">
                <a:pos x="250" y="129"/>
              </a:cxn>
              <a:cxn ang="0">
                <a:pos x="259" y="91"/>
              </a:cxn>
              <a:cxn ang="0">
                <a:pos x="277" y="60"/>
              </a:cxn>
              <a:cxn ang="0">
                <a:pos x="286" y="36"/>
              </a:cxn>
              <a:cxn ang="0">
                <a:pos x="288" y="22"/>
              </a:cxn>
              <a:cxn ang="0">
                <a:pos x="280" y="0"/>
              </a:cxn>
              <a:cxn ang="0">
                <a:pos x="226" y="73"/>
              </a:cxn>
              <a:cxn ang="0">
                <a:pos x="139" y="183"/>
              </a:cxn>
              <a:cxn ang="0">
                <a:pos x="34" y="300"/>
              </a:cxn>
              <a:cxn ang="0">
                <a:pos x="0" y="343"/>
              </a:cxn>
            </a:cxnLst>
            <a:rect l="0" t="0" r="r" b="b"/>
            <a:pathLst>
              <a:path w="288" h="346">
                <a:moveTo>
                  <a:pt x="0" y="343"/>
                </a:moveTo>
                <a:lnTo>
                  <a:pt x="37" y="346"/>
                </a:lnTo>
                <a:lnTo>
                  <a:pt x="69" y="333"/>
                </a:lnTo>
                <a:lnTo>
                  <a:pt x="109" y="306"/>
                </a:lnTo>
                <a:lnTo>
                  <a:pt x="154" y="268"/>
                </a:lnTo>
                <a:lnTo>
                  <a:pt x="195" y="235"/>
                </a:lnTo>
                <a:lnTo>
                  <a:pt x="228" y="186"/>
                </a:lnTo>
                <a:lnTo>
                  <a:pt x="250" y="129"/>
                </a:lnTo>
                <a:lnTo>
                  <a:pt x="259" y="91"/>
                </a:lnTo>
                <a:lnTo>
                  <a:pt x="277" y="60"/>
                </a:lnTo>
                <a:lnTo>
                  <a:pt x="286" y="36"/>
                </a:lnTo>
                <a:lnTo>
                  <a:pt x="288" y="22"/>
                </a:lnTo>
                <a:lnTo>
                  <a:pt x="280" y="0"/>
                </a:lnTo>
                <a:lnTo>
                  <a:pt x="226" y="73"/>
                </a:lnTo>
                <a:lnTo>
                  <a:pt x="139" y="183"/>
                </a:lnTo>
                <a:lnTo>
                  <a:pt x="34" y="300"/>
                </a:lnTo>
                <a:lnTo>
                  <a:pt x="0" y="343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Freeform 42"/>
          <p:cNvSpPr>
            <a:spLocks/>
          </p:cNvSpPr>
          <p:nvPr/>
        </p:nvSpPr>
        <p:spPr bwMode="auto">
          <a:xfrm>
            <a:off x="2081390" y="5181600"/>
            <a:ext cx="448733" cy="11382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22" y="2"/>
              </a:cxn>
              <a:cxn ang="0">
                <a:pos x="48" y="0"/>
              </a:cxn>
              <a:cxn ang="0">
                <a:pos x="85" y="11"/>
              </a:cxn>
              <a:cxn ang="0">
                <a:pos x="115" y="24"/>
              </a:cxn>
              <a:cxn ang="0">
                <a:pos x="129" y="36"/>
              </a:cxn>
              <a:cxn ang="0">
                <a:pos x="145" y="39"/>
              </a:cxn>
              <a:cxn ang="0">
                <a:pos x="166" y="51"/>
              </a:cxn>
              <a:cxn ang="0">
                <a:pos x="184" y="66"/>
              </a:cxn>
              <a:cxn ang="0">
                <a:pos x="198" y="83"/>
              </a:cxn>
              <a:cxn ang="0">
                <a:pos x="205" y="101"/>
              </a:cxn>
              <a:cxn ang="0">
                <a:pos x="210" y="114"/>
              </a:cxn>
              <a:cxn ang="0">
                <a:pos x="223" y="125"/>
              </a:cxn>
              <a:cxn ang="0">
                <a:pos x="234" y="138"/>
              </a:cxn>
              <a:cxn ang="0">
                <a:pos x="243" y="164"/>
              </a:cxn>
              <a:cxn ang="0">
                <a:pos x="246" y="185"/>
              </a:cxn>
              <a:cxn ang="0">
                <a:pos x="258" y="197"/>
              </a:cxn>
              <a:cxn ang="0">
                <a:pos x="265" y="215"/>
              </a:cxn>
              <a:cxn ang="0">
                <a:pos x="274" y="239"/>
              </a:cxn>
              <a:cxn ang="0">
                <a:pos x="277" y="260"/>
              </a:cxn>
              <a:cxn ang="0">
                <a:pos x="288" y="266"/>
              </a:cxn>
              <a:cxn ang="0">
                <a:pos x="298" y="279"/>
              </a:cxn>
              <a:cxn ang="0">
                <a:pos x="307" y="302"/>
              </a:cxn>
              <a:cxn ang="0">
                <a:pos x="313" y="336"/>
              </a:cxn>
              <a:cxn ang="0">
                <a:pos x="310" y="363"/>
              </a:cxn>
              <a:cxn ang="0">
                <a:pos x="309" y="374"/>
              </a:cxn>
              <a:cxn ang="0">
                <a:pos x="318" y="390"/>
              </a:cxn>
              <a:cxn ang="0">
                <a:pos x="316" y="408"/>
              </a:cxn>
              <a:cxn ang="0">
                <a:pos x="315" y="428"/>
              </a:cxn>
              <a:cxn ang="0">
                <a:pos x="304" y="455"/>
              </a:cxn>
              <a:cxn ang="0">
                <a:pos x="309" y="479"/>
              </a:cxn>
              <a:cxn ang="0">
                <a:pos x="313" y="498"/>
              </a:cxn>
              <a:cxn ang="0">
                <a:pos x="306" y="518"/>
              </a:cxn>
              <a:cxn ang="0">
                <a:pos x="291" y="542"/>
              </a:cxn>
              <a:cxn ang="0">
                <a:pos x="280" y="566"/>
              </a:cxn>
              <a:cxn ang="0">
                <a:pos x="273" y="593"/>
              </a:cxn>
              <a:cxn ang="0">
                <a:pos x="265" y="618"/>
              </a:cxn>
              <a:cxn ang="0">
                <a:pos x="258" y="635"/>
              </a:cxn>
              <a:cxn ang="0">
                <a:pos x="246" y="659"/>
              </a:cxn>
              <a:cxn ang="0">
                <a:pos x="223" y="690"/>
              </a:cxn>
              <a:cxn ang="0">
                <a:pos x="196" y="717"/>
              </a:cxn>
              <a:cxn ang="0">
                <a:pos x="207" y="593"/>
              </a:cxn>
              <a:cxn ang="0">
                <a:pos x="211" y="465"/>
              </a:cxn>
              <a:cxn ang="0">
                <a:pos x="192" y="333"/>
              </a:cxn>
              <a:cxn ang="0">
                <a:pos x="112" y="171"/>
              </a:cxn>
              <a:cxn ang="0">
                <a:pos x="0" y="18"/>
              </a:cxn>
            </a:cxnLst>
            <a:rect l="0" t="0" r="r" b="b"/>
            <a:pathLst>
              <a:path w="318" h="717">
                <a:moveTo>
                  <a:pt x="0" y="18"/>
                </a:moveTo>
                <a:lnTo>
                  <a:pt x="22" y="2"/>
                </a:lnTo>
                <a:lnTo>
                  <a:pt x="48" y="0"/>
                </a:lnTo>
                <a:lnTo>
                  <a:pt x="85" y="11"/>
                </a:lnTo>
                <a:lnTo>
                  <a:pt x="115" y="24"/>
                </a:lnTo>
                <a:lnTo>
                  <a:pt x="129" y="36"/>
                </a:lnTo>
                <a:lnTo>
                  <a:pt x="145" y="39"/>
                </a:lnTo>
                <a:lnTo>
                  <a:pt x="166" y="51"/>
                </a:lnTo>
                <a:lnTo>
                  <a:pt x="184" y="66"/>
                </a:lnTo>
                <a:lnTo>
                  <a:pt x="198" y="83"/>
                </a:lnTo>
                <a:lnTo>
                  <a:pt x="205" y="101"/>
                </a:lnTo>
                <a:lnTo>
                  <a:pt x="210" y="114"/>
                </a:lnTo>
                <a:lnTo>
                  <a:pt x="223" y="125"/>
                </a:lnTo>
                <a:lnTo>
                  <a:pt x="234" y="138"/>
                </a:lnTo>
                <a:lnTo>
                  <a:pt x="243" y="164"/>
                </a:lnTo>
                <a:lnTo>
                  <a:pt x="246" y="185"/>
                </a:lnTo>
                <a:lnTo>
                  <a:pt x="258" y="197"/>
                </a:lnTo>
                <a:lnTo>
                  <a:pt x="265" y="215"/>
                </a:lnTo>
                <a:lnTo>
                  <a:pt x="274" y="239"/>
                </a:lnTo>
                <a:lnTo>
                  <a:pt x="277" y="260"/>
                </a:lnTo>
                <a:lnTo>
                  <a:pt x="288" y="266"/>
                </a:lnTo>
                <a:lnTo>
                  <a:pt x="298" y="279"/>
                </a:lnTo>
                <a:lnTo>
                  <a:pt x="307" y="302"/>
                </a:lnTo>
                <a:lnTo>
                  <a:pt x="313" y="336"/>
                </a:lnTo>
                <a:lnTo>
                  <a:pt x="310" y="363"/>
                </a:lnTo>
                <a:lnTo>
                  <a:pt x="309" y="374"/>
                </a:lnTo>
                <a:lnTo>
                  <a:pt x="318" y="390"/>
                </a:lnTo>
                <a:lnTo>
                  <a:pt x="316" y="408"/>
                </a:lnTo>
                <a:lnTo>
                  <a:pt x="315" y="428"/>
                </a:lnTo>
                <a:lnTo>
                  <a:pt x="304" y="455"/>
                </a:lnTo>
                <a:lnTo>
                  <a:pt x="309" y="479"/>
                </a:lnTo>
                <a:lnTo>
                  <a:pt x="313" y="498"/>
                </a:lnTo>
                <a:lnTo>
                  <a:pt x="306" y="518"/>
                </a:lnTo>
                <a:lnTo>
                  <a:pt x="291" y="542"/>
                </a:lnTo>
                <a:lnTo>
                  <a:pt x="280" y="566"/>
                </a:lnTo>
                <a:lnTo>
                  <a:pt x="273" y="593"/>
                </a:lnTo>
                <a:lnTo>
                  <a:pt x="265" y="618"/>
                </a:lnTo>
                <a:lnTo>
                  <a:pt x="258" y="635"/>
                </a:lnTo>
                <a:lnTo>
                  <a:pt x="246" y="659"/>
                </a:lnTo>
                <a:lnTo>
                  <a:pt x="223" y="690"/>
                </a:lnTo>
                <a:lnTo>
                  <a:pt x="196" y="717"/>
                </a:lnTo>
                <a:lnTo>
                  <a:pt x="207" y="593"/>
                </a:lnTo>
                <a:lnTo>
                  <a:pt x="211" y="465"/>
                </a:lnTo>
                <a:lnTo>
                  <a:pt x="192" y="333"/>
                </a:lnTo>
                <a:lnTo>
                  <a:pt x="112" y="171"/>
                </a:lnTo>
                <a:lnTo>
                  <a:pt x="0" y="1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Freeform 43"/>
          <p:cNvSpPr>
            <a:spLocks/>
          </p:cNvSpPr>
          <p:nvPr/>
        </p:nvSpPr>
        <p:spPr bwMode="auto">
          <a:xfrm>
            <a:off x="3831167" y="5232400"/>
            <a:ext cx="286456" cy="962025"/>
          </a:xfrm>
          <a:custGeom>
            <a:avLst/>
            <a:gdLst/>
            <a:ahLst/>
            <a:cxnLst>
              <a:cxn ang="0">
                <a:pos x="203" y="0"/>
              </a:cxn>
              <a:cxn ang="0">
                <a:pos x="171" y="9"/>
              </a:cxn>
              <a:cxn ang="0">
                <a:pos x="150" y="24"/>
              </a:cxn>
              <a:cxn ang="0">
                <a:pos x="132" y="40"/>
              </a:cxn>
              <a:cxn ang="0">
                <a:pos x="119" y="55"/>
              </a:cxn>
              <a:cxn ang="0">
                <a:pos x="108" y="73"/>
              </a:cxn>
              <a:cxn ang="0">
                <a:pos x="101" y="81"/>
              </a:cxn>
              <a:cxn ang="0">
                <a:pos x="83" y="100"/>
              </a:cxn>
              <a:cxn ang="0">
                <a:pos x="74" y="114"/>
              </a:cxn>
              <a:cxn ang="0">
                <a:pos x="65" y="133"/>
              </a:cxn>
              <a:cxn ang="0">
                <a:pos x="65" y="151"/>
              </a:cxn>
              <a:cxn ang="0">
                <a:pos x="53" y="174"/>
              </a:cxn>
              <a:cxn ang="0">
                <a:pos x="45" y="204"/>
              </a:cxn>
              <a:cxn ang="0">
                <a:pos x="45" y="226"/>
              </a:cxn>
              <a:cxn ang="0">
                <a:pos x="36" y="241"/>
              </a:cxn>
              <a:cxn ang="0">
                <a:pos x="30" y="258"/>
              </a:cxn>
              <a:cxn ang="0">
                <a:pos x="27" y="282"/>
              </a:cxn>
              <a:cxn ang="0">
                <a:pos x="18" y="300"/>
              </a:cxn>
              <a:cxn ang="0">
                <a:pos x="8" y="316"/>
              </a:cxn>
              <a:cxn ang="0">
                <a:pos x="0" y="345"/>
              </a:cxn>
              <a:cxn ang="0">
                <a:pos x="5" y="373"/>
              </a:cxn>
              <a:cxn ang="0">
                <a:pos x="9" y="388"/>
              </a:cxn>
              <a:cxn ang="0">
                <a:pos x="2" y="403"/>
              </a:cxn>
              <a:cxn ang="0">
                <a:pos x="2" y="427"/>
              </a:cxn>
              <a:cxn ang="0">
                <a:pos x="6" y="453"/>
              </a:cxn>
              <a:cxn ang="0">
                <a:pos x="14" y="465"/>
              </a:cxn>
              <a:cxn ang="0">
                <a:pos x="20" y="486"/>
              </a:cxn>
              <a:cxn ang="0">
                <a:pos x="23" y="513"/>
              </a:cxn>
              <a:cxn ang="0">
                <a:pos x="36" y="543"/>
              </a:cxn>
              <a:cxn ang="0">
                <a:pos x="54" y="583"/>
              </a:cxn>
              <a:cxn ang="0">
                <a:pos x="71" y="606"/>
              </a:cxn>
              <a:cxn ang="0">
                <a:pos x="98" y="367"/>
              </a:cxn>
              <a:cxn ang="0">
                <a:pos x="134" y="213"/>
              </a:cxn>
              <a:cxn ang="0">
                <a:pos x="203" y="0"/>
              </a:cxn>
            </a:cxnLst>
            <a:rect l="0" t="0" r="r" b="b"/>
            <a:pathLst>
              <a:path w="203" h="606">
                <a:moveTo>
                  <a:pt x="203" y="0"/>
                </a:moveTo>
                <a:lnTo>
                  <a:pt x="171" y="9"/>
                </a:lnTo>
                <a:lnTo>
                  <a:pt x="150" y="24"/>
                </a:lnTo>
                <a:lnTo>
                  <a:pt x="132" y="40"/>
                </a:lnTo>
                <a:lnTo>
                  <a:pt x="119" y="55"/>
                </a:lnTo>
                <a:lnTo>
                  <a:pt x="108" y="73"/>
                </a:lnTo>
                <a:lnTo>
                  <a:pt x="101" y="81"/>
                </a:lnTo>
                <a:lnTo>
                  <a:pt x="83" y="100"/>
                </a:lnTo>
                <a:lnTo>
                  <a:pt x="74" y="114"/>
                </a:lnTo>
                <a:lnTo>
                  <a:pt x="65" y="133"/>
                </a:lnTo>
                <a:lnTo>
                  <a:pt x="65" y="151"/>
                </a:lnTo>
                <a:lnTo>
                  <a:pt x="53" y="174"/>
                </a:lnTo>
                <a:lnTo>
                  <a:pt x="45" y="204"/>
                </a:lnTo>
                <a:lnTo>
                  <a:pt x="45" y="226"/>
                </a:lnTo>
                <a:lnTo>
                  <a:pt x="36" y="241"/>
                </a:lnTo>
                <a:lnTo>
                  <a:pt x="30" y="258"/>
                </a:lnTo>
                <a:lnTo>
                  <a:pt x="27" y="282"/>
                </a:lnTo>
                <a:lnTo>
                  <a:pt x="18" y="300"/>
                </a:lnTo>
                <a:lnTo>
                  <a:pt x="8" y="316"/>
                </a:lnTo>
                <a:lnTo>
                  <a:pt x="0" y="345"/>
                </a:lnTo>
                <a:lnTo>
                  <a:pt x="5" y="373"/>
                </a:lnTo>
                <a:lnTo>
                  <a:pt x="9" y="388"/>
                </a:lnTo>
                <a:lnTo>
                  <a:pt x="2" y="403"/>
                </a:lnTo>
                <a:lnTo>
                  <a:pt x="2" y="427"/>
                </a:lnTo>
                <a:lnTo>
                  <a:pt x="6" y="453"/>
                </a:lnTo>
                <a:lnTo>
                  <a:pt x="14" y="465"/>
                </a:lnTo>
                <a:lnTo>
                  <a:pt x="20" y="486"/>
                </a:lnTo>
                <a:lnTo>
                  <a:pt x="23" y="513"/>
                </a:lnTo>
                <a:lnTo>
                  <a:pt x="36" y="543"/>
                </a:lnTo>
                <a:lnTo>
                  <a:pt x="54" y="583"/>
                </a:lnTo>
                <a:lnTo>
                  <a:pt x="71" y="606"/>
                </a:lnTo>
                <a:lnTo>
                  <a:pt x="98" y="367"/>
                </a:lnTo>
                <a:lnTo>
                  <a:pt x="134" y="213"/>
                </a:lnTo>
                <a:lnTo>
                  <a:pt x="203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Freeform 44"/>
          <p:cNvSpPr>
            <a:spLocks/>
          </p:cNvSpPr>
          <p:nvPr/>
        </p:nvSpPr>
        <p:spPr bwMode="auto">
          <a:xfrm>
            <a:off x="4474633" y="5476875"/>
            <a:ext cx="300567" cy="960437"/>
          </a:xfrm>
          <a:custGeom>
            <a:avLst/>
            <a:gdLst/>
            <a:ahLst/>
            <a:cxnLst>
              <a:cxn ang="0">
                <a:pos x="0" y="605"/>
              </a:cxn>
              <a:cxn ang="0">
                <a:pos x="47" y="572"/>
              </a:cxn>
              <a:cxn ang="0">
                <a:pos x="81" y="537"/>
              </a:cxn>
              <a:cxn ang="0">
                <a:pos x="105" y="519"/>
              </a:cxn>
              <a:cxn ang="0">
                <a:pos x="123" y="500"/>
              </a:cxn>
              <a:cxn ang="0">
                <a:pos x="152" y="461"/>
              </a:cxn>
              <a:cxn ang="0">
                <a:pos x="167" y="419"/>
              </a:cxn>
              <a:cxn ang="0">
                <a:pos x="179" y="371"/>
              </a:cxn>
              <a:cxn ang="0">
                <a:pos x="192" y="344"/>
              </a:cxn>
              <a:cxn ang="0">
                <a:pos x="209" y="314"/>
              </a:cxn>
              <a:cxn ang="0">
                <a:pos x="207" y="287"/>
              </a:cxn>
              <a:cxn ang="0">
                <a:pos x="200" y="275"/>
              </a:cxn>
              <a:cxn ang="0">
                <a:pos x="210" y="252"/>
              </a:cxn>
              <a:cxn ang="0">
                <a:pos x="213" y="228"/>
              </a:cxn>
              <a:cxn ang="0">
                <a:pos x="212" y="195"/>
              </a:cxn>
              <a:cxn ang="0">
                <a:pos x="206" y="180"/>
              </a:cxn>
              <a:cxn ang="0">
                <a:pos x="209" y="152"/>
              </a:cxn>
              <a:cxn ang="0">
                <a:pos x="206" y="117"/>
              </a:cxn>
              <a:cxn ang="0">
                <a:pos x="191" y="87"/>
              </a:cxn>
              <a:cxn ang="0">
                <a:pos x="183" y="77"/>
              </a:cxn>
              <a:cxn ang="0">
                <a:pos x="173" y="75"/>
              </a:cxn>
              <a:cxn ang="0">
                <a:pos x="170" y="54"/>
              </a:cxn>
              <a:cxn ang="0">
                <a:pos x="162" y="26"/>
              </a:cxn>
              <a:cxn ang="0">
                <a:pos x="144" y="0"/>
              </a:cxn>
              <a:cxn ang="0">
                <a:pos x="113" y="195"/>
              </a:cxn>
              <a:cxn ang="0">
                <a:pos x="50" y="441"/>
              </a:cxn>
              <a:cxn ang="0">
                <a:pos x="0" y="605"/>
              </a:cxn>
            </a:cxnLst>
            <a:rect l="0" t="0" r="r" b="b"/>
            <a:pathLst>
              <a:path w="213" h="605">
                <a:moveTo>
                  <a:pt x="0" y="605"/>
                </a:moveTo>
                <a:lnTo>
                  <a:pt x="47" y="572"/>
                </a:lnTo>
                <a:lnTo>
                  <a:pt x="81" y="537"/>
                </a:lnTo>
                <a:lnTo>
                  <a:pt x="105" y="519"/>
                </a:lnTo>
                <a:lnTo>
                  <a:pt x="123" y="500"/>
                </a:lnTo>
                <a:lnTo>
                  <a:pt x="152" y="461"/>
                </a:lnTo>
                <a:lnTo>
                  <a:pt x="167" y="419"/>
                </a:lnTo>
                <a:lnTo>
                  <a:pt x="179" y="371"/>
                </a:lnTo>
                <a:lnTo>
                  <a:pt x="192" y="344"/>
                </a:lnTo>
                <a:lnTo>
                  <a:pt x="209" y="314"/>
                </a:lnTo>
                <a:lnTo>
                  <a:pt x="207" y="287"/>
                </a:lnTo>
                <a:lnTo>
                  <a:pt x="200" y="275"/>
                </a:lnTo>
                <a:lnTo>
                  <a:pt x="210" y="252"/>
                </a:lnTo>
                <a:lnTo>
                  <a:pt x="213" y="228"/>
                </a:lnTo>
                <a:lnTo>
                  <a:pt x="212" y="195"/>
                </a:lnTo>
                <a:lnTo>
                  <a:pt x="206" y="180"/>
                </a:lnTo>
                <a:lnTo>
                  <a:pt x="209" y="152"/>
                </a:lnTo>
                <a:lnTo>
                  <a:pt x="206" y="117"/>
                </a:lnTo>
                <a:lnTo>
                  <a:pt x="191" y="87"/>
                </a:lnTo>
                <a:lnTo>
                  <a:pt x="183" y="77"/>
                </a:lnTo>
                <a:lnTo>
                  <a:pt x="173" y="75"/>
                </a:lnTo>
                <a:lnTo>
                  <a:pt x="170" y="54"/>
                </a:lnTo>
                <a:lnTo>
                  <a:pt x="162" y="26"/>
                </a:lnTo>
                <a:lnTo>
                  <a:pt x="144" y="0"/>
                </a:lnTo>
                <a:lnTo>
                  <a:pt x="113" y="195"/>
                </a:lnTo>
                <a:lnTo>
                  <a:pt x="50" y="441"/>
                </a:lnTo>
                <a:lnTo>
                  <a:pt x="0" y="60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Freeform 45"/>
          <p:cNvSpPr>
            <a:spLocks/>
          </p:cNvSpPr>
          <p:nvPr/>
        </p:nvSpPr>
        <p:spPr bwMode="auto">
          <a:xfrm>
            <a:off x="6091766" y="5199061"/>
            <a:ext cx="349956" cy="1028700"/>
          </a:xfrm>
          <a:custGeom>
            <a:avLst/>
            <a:gdLst/>
            <a:ahLst/>
            <a:cxnLst>
              <a:cxn ang="0">
                <a:pos x="89" y="648"/>
              </a:cxn>
              <a:cxn ang="0">
                <a:pos x="59" y="609"/>
              </a:cxn>
              <a:cxn ang="0">
                <a:pos x="42" y="580"/>
              </a:cxn>
              <a:cxn ang="0">
                <a:pos x="32" y="550"/>
              </a:cxn>
              <a:cxn ang="0">
                <a:pos x="23" y="537"/>
              </a:cxn>
              <a:cxn ang="0">
                <a:pos x="21" y="507"/>
              </a:cxn>
              <a:cxn ang="0">
                <a:pos x="9" y="468"/>
              </a:cxn>
              <a:cxn ang="0">
                <a:pos x="3" y="451"/>
              </a:cxn>
              <a:cxn ang="0">
                <a:pos x="2" y="432"/>
              </a:cxn>
              <a:cxn ang="0">
                <a:pos x="9" y="405"/>
              </a:cxn>
              <a:cxn ang="0">
                <a:pos x="0" y="384"/>
              </a:cxn>
              <a:cxn ang="0">
                <a:pos x="3" y="348"/>
              </a:cxn>
              <a:cxn ang="0">
                <a:pos x="14" y="324"/>
              </a:cxn>
              <a:cxn ang="0">
                <a:pos x="27" y="310"/>
              </a:cxn>
              <a:cxn ang="0">
                <a:pos x="26" y="300"/>
              </a:cxn>
              <a:cxn ang="0">
                <a:pos x="32" y="271"/>
              </a:cxn>
              <a:cxn ang="0">
                <a:pos x="47" y="250"/>
              </a:cxn>
              <a:cxn ang="0">
                <a:pos x="45" y="232"/>
              </a:cxn>
              <a:cxn ang="0">
                <a:pos x="50" y="207"/>
              </a:cxn>
              <a:cxn ang="0">
                <a:pos x="62" y="183"/>
              </a:cxn>
              <a:cxn ang="0">
                <a:pos x="66" y="154"/>
              </a:cxn>
              <a:cxn ang="0">
                <a:pos x="74" y="135"/>
              </a:cxn>
              <a:cxn ang="0">
                <a:pos x="87" y="115"/>
              </a:cxn>
              <a:cxn ang="0">
                <a:pos x="105" y="97"/>
              </a:cxn>
              <a:cxn ang="0">
                <a:pos x="123" y="69"/>
              </a:cxn>
              <a:cxn ang="0">
                <a:pos x="153" y="42"/>
              </a:cxn>
              <a:cxn ang="0">
                <a:pos x="174" y="27"/>
              </a:cxn>
              <a:cxn ang="0">
                <a:pos x="186" y="27"/>
              </a:cxn>
              <a:cxn ang="0">
                <a:pos x="218" y="13"/>
              </a:cxn>
              <a:cxn ang="0">
                <a:pos x="230" y="6"/>
              </a:cxn>
              <a:cxn ang="0">
                <a:pos x="248" y="0"/>
              </a:cxn>
              <a:cxn ang="0">
                <a:pos x="231" y="105"/>
              </a:cxn>
              <a:cxn ang="0">
                <a:pos x="213" y="192"/>
              </a:cxn>
              <a:cxn ang="0">
                <a:pos x="177" y="276"/>
              </a:cxn>
              <a:cxn ang="0">
                <a:pos x="137" y="342"/>
              </a:cxn>
              <a:cxn ang="0">
                <a:pos x="102" y="378"/>
              </a:cxn>
              <a:cxn ang="0">
                <a:pos x="77" y="433"/>
              </a:cxn>
              <a:cxn ang="0">
                <a:pos x="69" y="544"/>
              </a:cxn>
              <a:cxn ang="0">
                <a:pos x="89" y="648"/>
              </a:cxn>
            </a:cxnLst>
            <a:rect l="0" t="0" r="r" b="b"/>
            <a:pathLst>
              <a:path w="248" h="648">
                <a:moveTo>
                  <a:pt x="89" y="648"/>
                </a:moveTo>
                <a:lnTo>
                  <a:pt x="59" y="609"/>
                </a:lnTo>
                <a:lnTo>
                  <a:pt x="42" y="580"/>
                </a:lnTo>
                <a:lnTo>
                  <a:pt x="32" y="550"/>
                </a:lnTo>
                <a:lnTo>
                  <a:pt x="23" y="537"/>
                </a:lnTo>
                <a:lnTo>
                  <a:pt x="21" y="507"/>
                </a:lnTo>
                <a:lnTo>
                  <a:pt x="9" y="468"/>
                </a:lnTo>
                <a:lnTo>
                  <a:pt x="3" y="451"/>
                </a:lnTo>
                <a:lnTo>
                  <a:pt x="2" y="432"/>
                </a:lnTo>
                <a:lnTo>
                  <a:pt x="9" y="405"/>
                </a:lnTo>
                <a:lnTo>
                  <a:pt x="0" y="384"/>
                </a:lnTo>
                <a:lnTo>
                  <a:pt x="3" y="348"/>
                </a:lnTo>
                <a:lnTo>
                  <a:pt x="14" y="324"/>
                </a:lnTo>
                <a:lnTo>
                  <a:pt x="27" y="310"/>
                </a:lnTo>
                <a:lnTo>
                  <a:pt x="26" y="300"/>
                </a:lnTo>
                <a:lnTo>
                  <a:pt x="32" y="271"/>
                </a:lnTo>
                <a:lnTo>
                  <a:pt x="47" y="250"/>
                </a:lnTo>
                <a:lnTo>
                  <a:pt x="45" y="232"/>
                </a:lnTo>
                <a:lnTo>
                  <a:pt x="50" y="207"/>
                </a:lnTo>
                <a:lnTo>
                  <a:pt x="62" y="183"/>
                </a:lnTo>
                <a:lnTo>
                  <a:pt x="66" y="154"/>
                </a:lnTo>
                <a:lnTo>
                  <a:pt x="74" y="135"/>
                </a:lnTo>
                <a:lnTo>
                  <a:pt x="87" y="115"/>
                </a:lnTo>
                <a:lnTo>
                  <a:pt x="105" y="97"/>
                </a:lnTo>
                <a:lnTo>
                  <a:pt x="123" y="69"/>
                </a:lnTo>
                <a:lnTo>
                  <a:pt x="153" y="42"/>
                </a:lnTo>
                <a:lnTo>
                  <a:pt x="174" y="27"/>
                </a:lnTo>
                <a:lnTo>
                  <a:pt x="186" y="27"/>
                </a:lnTo>
                <a:lnTo>
                  <a:pt x="218" y="13"/>
                </a:lnTo>
                <a:lnTo>
                  <a:pt x="230" y="6"/>
                </a:lnTo>
                <a:lnTo>
                  <a:pt x="248" y="0"/>
                </a:lnTo>
                <a:lnTo>
                  <a:pt x="231" y="105"/>
                </a:lnTo>
                <a:lnTo>
                  <a:pt x="213" y="192"/>
                </a:lnTo>
                <a:lnTo>
                  <a:pt x="177" y="276"/>
                </a:lnTo>
                <a:lnTo>
                  <a:pt x="137" y="342"/>
                </a:lnTo>
                <a:lnTo>
                  <a:pt x="102" y="378"/>
                </a:lnTo>
                <a:lnTo>
                  <a:pt x="77" y="433"/>
                </a:lnTo>
                <a:lnTo>
                  <a:pt x="69" y="544"/>
                </a:lnTo>
                <a:lnTo>
                  <a:pt x="89" y="64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2405945" y="5100636"/>
            <a:ext cx="1079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50%</a:t>
            </a:r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1054100" y="2892425"/>
            <a:ext cx="6524978" cy="0"/>
          </a:xfrm>
          <a:prstGeom prst="line">
            <a:avLst/>
          </a:prstGeom>
          <a:noFill/>
          <a:ln w="76200" cmpd="tri">
            <a:solidFill>
              <a:srgbClr val="FF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1054100" y="4889499"/>
            <a:ext cx="6524978" cy="0"/>
          </a:xfrm>
          <a:prstGeom prst="line">
            <a:avLst/>
          </a:prstGeom>
          <a:noFill/>
          <a:ln w="76200" cmpd="tri">
            <a:solidFill>
              <a:srgbClr val="FF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AutoShape 50"/>
          <p:cNvSpPr>
            <a:spLocks noChangeArrowheads="1"/>
          </p:cNvSpPr>
          <p:nvPr/>
        </p:nvSpPr>
        <p:spPr bwMode="auto">
          <a:xfrm rot="2912088">
            <a:off x="1396207" y="3138575"/>
            <a:ext cx="420688" cy="357011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1185334" y="5594350"/>
            <a:ext cx="373944" cy="4016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AutoShape 52"/>
          <p:cNvSpPr>
            <a:spLocks noChangeArrowheads="1"/>
          </p:cNvSpPr>
          <p:nvPr/>
        </p:nvSpPr>
        <p:spPr bwMode="auto">
          <a:xfrm rot="13359605">
            <a:off x="2350912" y="2341564"/>
            <a:ext cx="373944" cy="4016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AutoShape 54"/>
          <p:cNvSpPr>
            <a:spLocks noChangeArrowheads="1"/>
          </p:cNvSpPr>
          <p:nvPr/>
        </p:nvSpPr>
        <p:spPr bwMode="auto">
          <a:xfrm rot="2912088">
            <a:off x="3597541" y="3143338"/>
            <a:ext cx="420687" cy="357011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AutoShape 55"/>
          <p:cNvSpPr>
            <a:spLocks noChangeArrowheads="1"/>
          </p:cNvSpPr>
          <p:nvPr/>
        </p:nvSpPr>
        <p:spPr bwMode="auto">
          <a:xfrm rot="2912088">
            <a:off x="5886363" y="3127071"/>
            <a:ext cx="420687" cy="357011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AutoShape 56"/>
          <p:cNvSpPr>
            <a:spLocks noChangeArrowheads="1"/>
          </p:cNvSpPr>
          <p:nvPr/>
        </p:nvSpPr>
        <p:spPr bwMode="auto">
          <a:xfrm>
            <a:off x="3426179" y="5597525"/>
            <a:ext cx="373944" cy="4016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AutoShape 57"/>
          <p:cNvSpPr>
            <a:spLocks noChangeArrowheads="1"/>
          </p:cNvSpPr>
          <p:nvPr/>
        </p:nvSpPr>
        <p:spPr bwMode="auto">
          <a:xfrm>
            <a:off x="5689601" y="5602286"/>
            <a:ext cx="373944" cy="4016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AutoShape 58"/>
          <p:cNvSpPr>
            <a:spLocks noChangeArrowheads="1"/>
          </p:cNvSpPr>
          <p:nvPr/>
        </p:nvSpPr>
        <p:spPr bwMode="auto">
          <a:xfrm rot="13359605">
            <a:off x="4597401" y="2347914"/>
            <a:ext cx="373944" cy="4016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AutoShape 59"/>
          <p:cNvSpPr>
            <a:spLocks noChangeArrowheads="1"/>
          </p:cNvSpPr>
          <p:nvPr/>
        </p:nvSpPr>
        <p:spPr bwMode="auto">
          <a:xfrm rot="13359605">
            <a:off x="6879167" y="2347914"/>
            <a:ext cx="373945" cy="4016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Text Box 60"/>
          <p:cNvSpPr txBox="1">
            <a:spLocks noChangeArrowheads="1"/>
          </p:cNvSpPr>
          <p:nvPr/>
        </p:nvSpPr>
        <p:spPr bwMode="auto">
          <a:xfrm>
            <a:off x="4663722" y="5073650"/>
            <a:ext cx="107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10%</a:t>
            </a: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6894690" y="3184525"/>
            <a:ext cx="107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7%</a:t>
            </a:r>
          </a:p>
        </p:txBody>
      </p:sp>
      <p:sp>
        <p:nvSpPr>
          <p:cNvPr id="58" name="Text Box 62"/>
          <p:cNvSpPr txBox="1">
            <a:spLocks noChangeArrowheads="1"/>
          </p:cNvSpPr>
          <p:nvPr/>
        </p:nvSpPr>
        <p:spPr bwMode="auto">
          <a:xfrm>
            <a:off x="4629856" y="3187700"/>
            <a:ext cx="107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14%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2405945" y="3186111"/>
            <a:ext cx="1079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79%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6921500" y="1138239"/>
            <a:ext cx="107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10%</a:t>
            </a:r>
          </a:p>
        </p:txBody>
      </p:sp>
      <p:sp>
        <p:nvSpPr>
          <p:cNvPr id="61" name="Text Box 65"/>
          <p:cNvSpPr txBox="1">
            <a:spLocks noChangeArrowheads="1"/>
          </p:cNvSpPr>
          <p:nvPr/>
        </p:nvSpPr>
        <p:spPr bwMode="auto">
          <a:xfrm>
            <a:off x="4652434" y="1141414"/>
            <a:ext cx="107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7%</a:t>
            </a:r>
          </a:p>
        </p:txBody>
      </p:sp>
      <p:sp>
        <p:nvSpPr>
          <p:cNvPr id="62" name="Text Box 66"/>
          <p:cNvSpPr txBox="1">
            <a:spLocks noChangeArrowheads="1"/>
          </p:cNvSpPr>
          <p:nvPr/>
        </p:nvSpPr>
        <p:spPr bwMode="auto">
          <a:xfrm>
            <a:off x="2405945" y="1136650"/>
            <a:ext cx="1079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83%</a:t>
            </a:r>
          </a:p>
        </p:txBody>
      </p: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6908801" y="5078411"/>
            <a:ext cx="1079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40%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4800" dirty="0" smtClean="0"/>
              <a:t>DAI and Skull Fracture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3810000" cy="2133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Diffuse axonal injury</a:t>
            </a:r>
          </a:p>
          <a:p>
            <a:pPr lvl="1"/>
            <a:r>
              <a:rPr lang="en-US" sz="2000" dirty="0" smtClean="0"/>
              <a:t>Axons are part of the brain’s white matter</a:t>
            </a:r>
          </a:p>
          <a:p>
            <a:pPr lvl="1"/>
            <a:r>
              <a:rPr lang="en-US" sz="2000" dirty="0" smtClean="0"/>
              <a:t>Rotational trauma causes the axon to twist and tear</a:t>
            </a:r>
          </a:p>
        </p:txBody>
      </p:sp>
      <p:pic>
        <p:nvPicPr>
          <p:cNvPr id="12292" name="Picture 5" descr="nucleus-medical-art-illustration-of-brain-neurons-subject-to-axonal-she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38862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48200" y="1447800"/>
            <a:ext cx="419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Skull fracture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Any break in the cranial bones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Closed, open, depressed,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comminuted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12294" name="Picture 2" descr="C:\Users\bholt\Desktop\Skull Fracture_4yoBoy\skullfracture_closeup_SF-01.jpg"/>
          <p:cNvPicPr>
            <a:picLocks noChangeAspect="1" noChangeArrowheads="1"/>
          </p:cNvPicPr>
          <p:nvPr/>
        </p:nvPicPr>
        <p:blipFill>
          <a:blip r:embed="rId3" cstate="print"/>
          <a:srcRect l="50000" t="20000" r="2499" b="4443"/>
          <a:stretch>
            <a:fillRect/>
          </a:stretch>
        </p:blipFill>
        <p:spPr bwMode="auto">
          <a:xfrm>
            <a:off x="5486400" y="3886200"/>
            <a:ext cx="2286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Topic overview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057400"/>
            <a:ext cx="8102600" cy="4406900"/>
          </a:xfrm>
        </p:spPr>
        <p:txBody>
          <a:bodyPr>
            <a:normAutofit/>
          </a:bodyPr>
          <a:lstStyle/>
          <a:p>
            <a:pPr marL="274320" eaLnBrk="1" fontAlgn="auto" hangingPunct="1">
              <a:spcAft>
                <a:spcPts val="600"/>
              </a:spcAft>
              <a:defRPr/>
            </a:pPr>
            <a:r>
              <a:rPr lang="en-US" sz="4000" dirty="0" smtClean="0"/>
              <a:t>Media &amp; Medical </a:t>
            </a:r>
          </a:p>
          <a:p>
            <a:pPr marL="274320" eaLnBrk="1" fontAlgn="auto" hangingPunct="1">
              <a:spcAft>
                <a:spcPts val="600"/>
              </a:spcAft>
              <a:defRPr/>
            </a:pPr>
            <a:r>
              <a:rPr lang="en-US" sz="4000" dirty="0" smtClean="0"/>
              <a:t>Biomechanical Analysis</a:t>
            </a:r>
          </a:p>
          <a:p>
            <a:pPr marL="274320" eaLnBrk="1" fontAlgn="auto" hangingPunct="1">
              <a:spcAft>
                <a:spcPts val="600"/>
              </a:spcAft>
              <a:defRPr/>
            </a:pPr>
            <a:r>
              <a:rPr lang="en-US" sz="4000" dirty="0" smtClean="0"/>
              <a:t>Case Values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Hematoma</a:t>
            </a:r>
            <a:endParaRPr lang="en-US" sz="48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Bleeding “somewhere”</a:t>
            </a:r>
          </a:p>
          <a:p>
            <a:pPr marL="749300" lvl="1" indent="-457200">
              <a:buFont typeface="Calibri" pitchFamily="34" charset="0"/>
              <a:buAutoNum type="arabicPeriod"/>
            </a:pPr>
            <a:r>
              <a:rPr lang="en-US" sz="2000" dirty="0" smtClean="0"/>
              <a:t>Epidural – between the dura and skull</a:t>
            </a:r>
          </a:p>
          <a:p>
            <a:pPr marL="749300" lvl="1" indent="-457200">
              <a:buFont typeface="Calibri" pitchFamily="34" charset="0"/>
              <a:buAutoNum type="arabicPeriod"/>
            </a:pPr>
            <a:r>
              <a:rPr lang="en-US" sz="2000" dirty="0" smtClean="0"/>
              <a:t>Subdural – between brain and dura</a:t>
            </a:r>
          </a:p>
          <a:p>
            <a:pPr marL="749300" lvl="1" indent="-457200">
              <a:buFont typeface="Calibri" pitchFamily="34" charset="0"/>
              <a:buAutoNum type="arabicPeriod"/>
            </a:pPr>
            <a:r>
              <a:rPr lang="en-US" sz="2000" dirty="0" smtClean="0"/>
              <a:t>Subarachnoid – between brain and thin surrounding tissues</a:t>
            </a:r>
          </a:p>
          <a:p>
            <a:pPr eaLnBrk="1" hangingPunct="1"/>
            <a:endParaRPr lang="en-US" sz="1800" dirty="0" smtClean="0">
              <a:latin typeface="Antique Olive CompactPS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800" dirty="0" smtClean="0">
              <a:latin typeface="Antique Olive CompactPS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800" dirty="0" smtClean="0">
              <a:latin typeface="Antique Olive CompactPS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6E65D-8CDA-4B26-952B-D8E680350975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3317" name="Picture 18" descr="C:\Users\bholt\Desktop\Horizontal_Brain_Slice_Epidural_hematoma-01.jpg"/>
          <p:cNvPicPr>
            <a:picLocks noChangeAspect="1" noChangeArrowheads="1"/>
          </p:cNvPicPr>
          <p:nvPr/>
        </p:nvPicPr>
        <p:blipFill>
          <a:blip r:embed="rId3" cstate="print"/>
          <a:srcRect b="18430"/>
          <a:stretch>
            <a:fillRect/>
          </a:stretch>
        </p:blipFill>
        <p:spPr bwMode="auto">
          <a:xfrm>
            <a:off x="1754868" y="3048000"/>
            <a:ext cx="556033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Potentially Traumatic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Slip and fall, trip and fall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Vehicle crashes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Pedestrian, motorcycle, cars, bicycles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Violence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Gunshot, domestic violence, child abuse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Sports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Football, baseball, soccer, hockey, boxing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Explosive blast &amp; combat injuries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Armed Forces, Police, etc.</a:t>
            </a:r>
            <a:endParaRPr lang="en-US" dirty="0"/>
          </a:p>
        </p:txBody>
      </p:sp>
      <p:pic>
        <p:nvPicPr>
          <p:cNvPr id="14340" name="Picture 7" descr="http://www.propublica.org/images/mtbi/tbi_graphic_final_nocaption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29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image showing pedestrian 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447800"/>
            <a:ext cx="23320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1" descr="http://www.blackmanlegal.com/wp-content/uploads/2010/10/headhunti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124200"/>
            <a:ext cx="2159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http://graphics8.nytimes.com/images/2013/03/21/sports/NFL/NFL-superJumb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76200"/>
            <a:ext cx="22860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0" descr="http://www.pbs.org/wgbh/pages/frontline/art/progs/concussions-cte/h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9812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itle 5"/>
          <p:cNvSpPr>
            <a:spLocks noGrp="1"/>
          </p:cNvSpPr>
          <p:nvPr>
            <p:ph type="title"/>
          </p:nvPr>
        </p:nvSpPr>
        <p:spPr>
          <a:xfrm>
            <a:off x="228600" y="152400"/>
            <a:ext cx="5562600" cy="914400"/>
          </a:xfrm>
        </p:spPr>
        <p:txBody>
          <a:bodyPr/>
          <a:lstStyle/>
          <a:p>
            <a:r>
              <a:rPr lang="en-US" dirty="0" smtClean="0"/>
              <a:t>Injury Causation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3434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Single traumatic loading </a:t>
            </a:r>
          </a:p>
          <a:p>
            <a:pPr lvl="1">
              <a:defRPr/>
            </a:pPr>
            <a:r>
              <a:rPr lang="en-US" dirty="0" smtClean="0"/>
              <a:t>Impact</a:t>
            </a:r>
          </a:p>
          <a:p>
            <a:pPr>
              <a:defRPr/>
            </a:pPr>
            <a:r>
              <a:rPr lang="en-US" dirty="0" smtClean="0"/>
              <a:t>Multiple loading events over a period of time</a:t>
            </a:r>
          </a:p>
          <a:p>
            <a:pPr lvl="1">
              <a:defRPr/>
            </a:pPr>
            <a:r>
              <a:rPr lang="en-US" dirty="0" smtClean="0"/>
              <a:t>Degenerative disease</a:t>
            </a:r>
          </a:p>
          <a:p>
            <a:pPr>
              <a:defRPr/>
            </a:pPr>
            <a:r>
              <a:rPr lang="en-US" dirty="0" smtClean="0"/>
              <a:t>In order to cause an injury in a single event, </a:t>
            </a:r>
            <a:r>
              <a:rPr lang="en-US" u="sng" dirty="0" smtClean="0"/>
              <a:t>both</a:t>
            </a:r>
            <a:r>
              <a:rPr lang="en-US" dirty="0" smtClean="0"/>
              <a:t> must apply:</a:t>
            </a:r>
          </a:p>
          <a:p>
            <a:pPr lvl="1">
              <a:defRPr/>
            </a:pPr>
            <a:r>
              <a:rPr lang="en-US" dirty="0" smtClean="0"/>
              <a:t>Appropriate injury </a:t>
            </a:r>
            <a:r>
              <a:rPr lang="en-US" i="1" u="sng" dirty="0" smtClean="0"/>
              <a:t>mechanism</a:t>
            </a:r>
          </a:p>
          <a:p>
            <a:pPr lvl="1">
              <a:defRPr/>
            </a:pPr>
            <a:r>
              <a:rPr lang="en-US" dirty="0" smtClean="0"/>
              <a:t>Sufficient </a:t>
            </a:r>
            <a:r>
              <a:rPr lang="en-US" i="1" u="sng" dirty="0" smtClean="0"/>
              <a:t>loading</a:t>
            </a:r>
            <a:r>
              <a:rPr lang="en-US" dirty="0" smtClean="0"/>
              <a:t> beyond the structure’s injury threshold</a:t>
            </a:r>
            <a:endParaRPr lang="en-US" dirty="0"/>
          </a:p>
        </p:txBody>
      </p:sp>
      <p:pic>
        <p:nvPicPr>
          <p:cNvPr id="18438" name="Picture 10" descr="http://www.pbs.org/wgbh/pages/frontline/art/progs/concussions-cte/h.png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1981200"/>
            <a:ext cx="13716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3505199"/>
            <a:ext cx="3048000" cy="286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/>
          <a:lstStyle/>
          <a:p>
            <a:pPr eaLnBrk="1" hangingPunct="1"/>
            <a:r>
              <a:rPr lang="en-US" dirty="0" smtClean="0"/>
              <a:t>Injury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191000" cy="47244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Criteria used to evaluate injury potential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/>
              <a:t>Linear</a:t>
            </a:r>
            <a:r>
              <a:rPr lang="en-US" dirty="0" smtClean="0"/>
              <a:t> / </a:t>
            </a:r>
            <a:r>
              <a:rPr lang="en-US" u="sng" dirty="0" smtClean="0"/>
              <a:t>Angular</a:t>
            </a:r>
            <a:r>
              <a:rPr lang="en-US" dirty="0" smtClean="0"/>
              <a:t> Acceleration Limits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HIC - head injury criterion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Concussion, mTBI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SIMon- simulated injury monitor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Cumulative Strain Damage Measure (CSDM) based on theory that diffuse axonal injury is associated with cumulative volume of the brain matter experiencing tensile strains over a critical level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36868" name="Picture 3" descr="H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581400"/>
            <a:ext cx="3429000" cy="235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096000"/>
            <a:ext cx="2370420" cy="39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096000"/>
            <a:ext cx="490649" cy="39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990600"/>
            <a:ext cx="2894822" cy="23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/>
          <a:lstStyle/>
          <a:p>
            <a:pPr eaLnBrk="1" hangingPunct="1"/>
            <a:r>
              <a:rPr lang="en-US" dirty="0" smtClean="0"/>
              <a:t>Role of the Helmet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191000" cy="2362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Benefits</a:t>
            </a:r>
          </a:p>
          <a:p>
            <a:pPr lvl="1">
              <a:defRPr/>
            </a:pPr>
            <a:r>
              <a:rPr lang="en-US" dirty="0" smtClean="0"/>
              <a:t>Dampen Peak G</a:t>
            </a:r>
          </a:p>
          <a:p>
            <a:pPr lvl="1">
              <a:defRPr/>
            </a:pPr>
            <a:r>
              <a:rPr lang="en-US" dirty="0" smtClean="0"/>
              <a:t>Spread contact area (reduce pressure)</a:t>
            </a:r>
          </a:p>
          <a:p>
            <a:pPr>
              <a:defRPr/>
            </a:pPr>
            <a:r>
              <a:rPr lang="en-US" dirty="0" smtClean="0"/>
              <a:t>Concerns</a:t>
            </a:r>
          </a:p>
          <a:p>
            <a:pPr lvl="1">
              <a:defRPr/>
            </a:pPr>
            <a:r>
              <a:rPr lang="en-US" dirty="0" smtClean="0"/>
              <a:t>Increases duration</a:t>
            </a:r>
          </a:p>
          <a:p>
            <a:pPr lvl="1">
              <a:defRPr/>
            </a:pPr>
            <a:r>
              <a:rPr lang="en-US" dirty="0" smtClean="0"/>
              <a:t>Adds mass</a:t>
            </a:r>
          </a:p>
          <a:p>
            <a:pPr lvl="1">
              <a:defRPr/>
            </a:pPr>
            <a:r>
              <a:rPr lang="en-US" dirty="0" smtClean="0"/>
              <a:t>Shear / rotational effects</a:t>
            </a:r>
          </a:p>
          <a:p>
            <a:pPr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733800"/>
            <a:ext cx="501830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tse3.mm.bing.net/th?id=OIP.M764c1cc5a1585ca5894a68c0b4373e33o0&amp;w=219&amp;h=174&amp;c=7&amp;rs=1&amp;qlt=90&amp;o=4&amp;pid=1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57600"/>
            <a:ext cx="3200400" cy="254278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914400"/>
            <a:ext cx="3124200" cy="253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\\colfs01\users\tamenson\Publications and Presentations\OSBA 2016\Football_Lateral_View_Fu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914400"/>
            <a:ext cx="1433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SC 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267200" cy="50292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Spartanburg County, SC -  61YOF, Asserted Post-concussion Syndrome, mTBI (memory loss, sensory changes, depression, sleep disturbances) </a:t>
            </a:r>
          </a:p>
          <a:p>
            <a:r>
              <a:rPr lang="en-US" sz="1200" u="sng" dirty="0" smtClean="0"/>
              <a:t>Medical History</a:t>
            </a:r>
            <a:r>
              <a:rPr lang="en-US" sz="1200" dirty="0" smtClean="0"/>
              <a:t>: Clinical depression, anxiety, suicidal, migraines, etc.</a:t>
            </a:r>
          </a:p>
          <a:p>
            <a:r>
              <a:rPr lang="en-US" sz="1200" u="sng" dirty="0" smtClean="0"/>
              <a:t>Plaintiff Expert</a:t>
            </a:r>
            <a:r>
              <a:rPr lang="en-US" sz="1200" dirty="0" smtClean="0"/>
              <a:t>: Clinical and Neuropsychologist – concluded mTBI &amp; post-traumatic concussion syndrome based upon neuropsychological and psychological “tests”</a:t>
            </a:r>
          </a:p>
          <a:p>
            <a:r>
              <a:rPr lang="en-US" sz="1200" u="sng" dirty="0" smtClean="0"/>
              <a:t>Defense Expert</a:t>
            </a:r>
            <a:r>
              <a:rPr lang="en-US" sz="1200" dirty="0" smtClean="0"/>
              <a:t>: Vehicles: DV &lt; 6mph, &lt; 2-3g, Occupant: Head &lt; 12g, HIC &lt; 11, Rot. Acc &lt; 600rad/s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 - No support for injury causation contention</a:t>
            </a:r>
            <a:endParaRPr lang="en-US" sz="2000" dirty="0" smtClean="0"/>
          </a:p>
          <a:p>
            <a:endParaRPr lang="en-US" sz="2000" baseline="30000" dirty="0" smtClean="0"/>
          </a:p>
          <a:p>
            <a:pPr>
              <a:buNone/>
            </a:pPr>
            <a:r>
              <a:rPr lang="en-US" sz="2000" baseline="30000" dirty="0" smtClean="0"/>
              <a:t>Verdict: </a:t>
            </a:r>
            <a:r>
              <a:rPr lang="en-US" sz="2000" b="1" u="sng" baseline="30000" dirty="0" smtClean="0"/>
              <a:t>Defense</a:t>
            </a:r>
          </a:p>
        </p:txBody>
      </p:sp>
      <p:pic>
        <p:nvPicPr>
          <p:cNvPr id="2050" name="Picture 2" descr="G:\bboggess\Cases - BOGGESS\2614## - Charlotte\261491 Jones v. Singleton - Jason Luther - Murphy Grantland\Trial Printing\Ford Actual - Front O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893" y="1447800"/>
            <a:ext cx="2745065" cy="1936404"/>
          </a:xfrm>
          <a:prstGeom prst="rect">
            <a:avLst/>
          </a:prstGeom>
          <a:noFill/>
        </p:spPr>
      </p:pic>
      <p:pic>
        <p:nvPicPr>
          <p:cNvPr id="2051" name="Picture 3" descr="G:\bboggess\Cases - BOGGESS\2614## - Charlotte\261491 Jones v. Singleton - Jason Luther - Murphy Grantland\Trial Printing\Impala Actual - Obli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030" y="3581400"/>
            <a:ext cx="279837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3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152400" y="12954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000" dirty="0" smtClean="0"/>
              <a:t>WSTC- associates linear head acceleration with brain injury potential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648200" y="5140325"/>
            <a:ext cx="3505200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0" y="4724400"/>
            <a:ext cx="358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9" name="TextBox 20"/>
          <p:cNvSpPr txBox="1">
            <a:spLocks noChangeArrowheads="1"/>
          </p:cNvSpPr>
          <p:nvPr/>
        </p:nvSpPr>
        <p:spPr bwMode="auto">
          <a:xfrm>
            <a:off x="5715000" y="5638800"/>
            <a:ext cx="213360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10 </a:t>
            </a:r>
            <a:r>
              <a:rPr lang="en-US" dirty="0"/>
              <a:t>g peak</a:t>
            </a:r>
          </a:p>
          <a:p>
            <a:r>
              <a:rPr lang="en-US" dirty="0"/>
              <a:t>90 msec duration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905000"/>
            <a:ext cx="46037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 flipV="1">
            <a:off x="7315200" y="51054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315200" y="50292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7" name="TextBox 17"/>
          <p:cNvSpPr txBox="1">
            <a:spLocks noChangeArrowheads="1"/>
          </p:cNvSpPr>
          <p:nvPr/>
        </p:nvSpPr>
        <p:spPr bwMode="auto">
          <a:xfrm>
            <a:off x="7086600" y="51816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/>
              <a:t>100</a:t>
            </a:r>
          </a:p>
        </p:txBody>
      </p:sp>
      <p:cxnSp>
        <p:nvCxnSpPr>
          <p:cNvPr id="20" name="Straight Connector 19"/>
          <p:cNvCxnSpPr>
            <a:stCxn id="10" idx="3"/>
            <a:endCxn id="37899" idx="0"/>
          </p:cNvCxnSpPr>
          <p:nvPr/>
        </p:nvCxnSpPr>
        <p:spPr>
          <a:xfrm flipH="1">
            <a:off x="6781800" y="5116559"/>
            <a:ext cx="544559" cy="5222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66800" y="4648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Below tolerance level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32766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Exceeds tolerance level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Analysis - Minor Impact 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675" y="1752600"/>
            <a:ext cx="64198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 flipH="1" flipV="1">
            <a:off x="1676400" y="4876800"/>
            <a:ext cx="92075" cy="904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" name="Straight Connector 4"/>
          <p:cNvCxnSpPr>
            <a:stCxn id="4" idx="1"/>
          </p:cNvCxnSpPr>
          <p:nvPr/>
        </p:nvCxnSpPr>
        <p:spPr>
          <a:xfrm>
            <a:off x="1754991" y="4954035"/>
            <a:ext cx="462747" cy="795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1460500" y="5734050"/>
            <a:ext cx="21336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HIC = 5 to 15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4857750" y="5502275"/>
            <a:ext cx="2209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Typical minor impact exposure </a:t>
            </a:r>
          </a:p>
        </p:txBody>
      </p:sp>
      <p:sp>
        <p:nvSpPr>
          <p:cNvPr id="39943" name="Down Arrow 7"/>
          <p:cNvSpPr>
            <a:spLocks noChangeArrowheads="1"/>
          </p:cNvSpPr>
          <p:nvPr/>
        </p:nvSpPr>
        <p:spPr bwMode="auto">
          <a:xfrm rot="5400000">
            <a:off x="3987007" y="5360194"/>
            <a:ext cx="595312" cy="1111250"/>
          </a:xfrm>
          <a:prstGeom prst="downArrow">
            <a:avLst>
              <a:gd name="adj1" fmla="val 50000"/>
              <a:gd name="adj2" fmla="val 49864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433388"/>
            <a:ext cx="7772400" cy="8604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4400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57200" y="0"/>
            <a:ext cx="8229600" cy="10207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Analysis - Minor Impact Exposure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Defenses to TBI Claims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 –degeneration?</a:t>
            </a:r>
          </a:p>
          <a:p>
            <a:r>
              <a:rPr lang="en-US" dirty="0" smtClean="0"/>
              <a:t>Not single event condition</a:t>
            </a:r>
          </a:p>
          <a:p>
            <a:r>
              <a:rPr lang="en-US" dirty="0" smtClean="0"/>
              <a:t>Prior head trauma</a:t>
            </a:r>
          </a:p>
          <a:p>
            <a:r>
              <a:rPr lang="en-US" dirty="0" smtClean="0"/>
              <a:t>Comparative loading scenarios</a:t>
            </a:r>
          </a:p>
          <a:p>
            <a:pPr lvl="1"/>
            <a:r>
              <a:rPr lang="en-US" dirty="0" smtClean="0"/>
              <a:t>Activities of daily living</a:t>
            </a:r>
          </a:p>
          <a:p>
            <a:r>
              <a:rPr lang="en-US" dirty="0" smtClean="0"/>
              <a:t>Multi(-vehicle) accident</a:t>
            </a:r>
          </a:p>
          <a:p>
            <a:pPr lvl="1"/>
            <a:r>
              <a:rPr lang="en-US" dirty="0" smtClean="0"/>
              <a:t>Did the injury occur from the other accident?</a:t>
            </a:r>
          </a:p>
          <a:p>
            <a:r>
              <a:rPr lang="en-US" dirty="0" smtClean="0"/>
              <a:t>Helmet vs. no helmet</a:t>
            </a:r>
          </a:p>
          <a:p>
            <a:r>
              <a:rPr lang="en-US" dirty="0" smtClean="0"/>
              <a:t>Linear vs. angular acceleration</a:t>
            </a:r>
          </a:p>
          <a:p>
            <a:r>
              <a:rPr lang="en-US" dirty="0" smtClean="0"/>
              <a:t>Malpractice Issues – “Golden Hour”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143000"/>
            <a:ext cx="1524000" cy="188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 descr="http://pictures.howbits.com/wp-content/uploads/soccerball-accid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352800"/>
            <a:ext cx="2266559" cy="196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State Survey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80400" cy="4362450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PA, MD, NJ</a:t>
            </a:r>
          </a:p>
          <a:p>
            <a:endParaRPr lang="en-US" dirty="0" smtClean="0"/>
          </a:p>
          <a:p>
            <a:r>
              <a:rPr lang="en-US" dirty="0" smtClean="0"/>
              <a:t>Source: Westlaw database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Time Period: January 31, 2013 through January 31, 2016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Outliers Excluded: Special situations such as brain injury from birth or extreme verdicts encompassing multiple severe injuries are indicated separately and are not part of statistical sample.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Trickle Down Effect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8200" y="2209800"/>
            <a:ext cx="4178300" cy="4038600"/>
          </a:xfrm>
        </p:spPr>
        <p:txBody>
          <a:bodyPr>
            <a:no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3200" dirty="0" smtClean="0"/>
              <a:t>More Awareness:</a:t>
            </a:r>
          </a:p>
          <a:p>
            <a:pPr marL="502920" indent="-457200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Attorneys</a:t>
            </a:r>
          </a:p>
          <a:p>
            <a:pPr marL="502920" indent="-457200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Medical Professionals</a:t>
            </a:r>
          </a:p>
          <a:p>
            <a:pPr marL="502920" indent="-457200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General Public, i.e., plaintiffs</a:t>
            </a:r>
          </a:p>
          <a:p>
            <a:pPr marL="502920" indent="-457200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Insurers</a:t>
            </a:r>
          </a:p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4340" name="Picture 2" descr="http://www.hardwooddiva.com/wp-content/uploads/2014/01/NFL-Court-11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414588"/>
            <a:ext cx="40989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280320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Pennsylvania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 – ANALYSIS OF SETTLEMENTS </a:t>
            </a:r>
            <a:br>
              <a:rPr lang="en-US" sz="2400" dirty="0" smtClean="0"/>
            </a:br>
            <a:r>
              <a:rPr lang="en-US" sz="2400" dirty="0" smtClean="0"/>
              <a:t>PER COUNTY AND STATEWIDE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330602"/>
              </p:ext>
            </p:extLst>
          </p:nvPr>
        </p:nvGraphicFramePr>
        <p:xfrm>
          <a:off x="457200" y="1752600"/>
          <a:ext cx="8229600" cy="224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1625600"/>
                <a:gridCol w="1727200"/>
                <a:gridCol w="1930400"/>
                <a:gridCol w="1778000"/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effectLst/>
                        </a:rPr>
                        <a:t>Bucks</a:t>
                      </a:r>
                      <a:endParaRPr lang="en-US" sz="1100" b="0" dirty="0">
                        <a:effectLst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Chester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Montgomery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Philadelphia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$300,000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$230,000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$5,000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3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$60,000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2.8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$60,000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2.62</a:t>
                      </a:r>
                      <a:r>
                        <a:rPr lang="en-US" sz="1100" baseline="0" dirty="0" smtClean="0"/>
                        <a:t>0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$850,000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11811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$500,000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Avg.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$140,000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N/A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1.954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Median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$60,000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N/A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2.620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837508"/>
              </p:ext>
            </p:extLst>
          </p:nvPr>
        </p:nvGraphicFramePr>
        <p:xfrm>
          <a:off x="508000" y="4343400"/>
          <a:ext cx="8229600" cy="1514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600"/>
                <a:gridCol w="2133600"/>
                <a:gridCol w="1422400"/>
                <a:gridCol w="1828800"/>
                <a:gridCol w="1727200"/>
              </a:tblGrid>
              <a:tr h="4572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Total</a:t>
                      </a:r>
                      <a:r>
                        <a:rPr lang="en-US" sz="1100" b="0" baseline="0" dirty="0" smtClean="0"/>
                        <a:t> amount of settlements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Number of  Settlements</a:t>
                      </a:r>
                      <a:endParaRPr lang="en-US" sz="9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Average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Median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</a:tr>
              <a:tr h="52863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$10,425,000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$1,042,500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$400,000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</a:tr>
              <a:tr h="52863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pic>
        <p:nvPicPr>
          <p:cNvPr id="3074" name="Picture 2" descr="C:\Users\rsember\AppData\Local\Microsoft\Windows\Temporary Internet Files\Content.IE5\32M8AQ3S\Money-ba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6" y="532349"/>
            <a:ext cx="56426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2349"/>
            <a:ext cx="5603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0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 Verdicts </a:t>
            </a:r>
            <a:br>
              <a:rPr lang="en-US" dirty="0" smtClean="0"/>
            </a:br>
            <a:r>
              <a:rPr lang="en-US" dirty="0" smtClean="0"/>
              <a:t>Trials and arbitrations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r>
              <a:rPr lang="en-US" dirty="0" smtClean="0"/>
              <a:t>Total number of arbitrations/trials:  63 (2 federal)</a:t>
            </a:r>
          </a:p>
          <a:p>
            <a:r>
              <a:rPr lang="en-US" dirty="0" smtClean="0"/>
              <a:t>Total number of jury verdicts:  55</a:t>
            </a:r>
          </a:p>
          <a:p>
            <a:pPr lvl="2"/>
            <a:r>
              <a:rPr lang="en-US" dirty="0" smtClean="0"/>
              <a:t>Plaintiff Jury Verdicts:    32</a:t>
            </a:r>
          </a:p>
          <a:p>
            <a:pPr lvl="2"/>
            <a:r>
              <a:rPr lang="en-US" dirty="0" smtClean="0"/>
              <a:t>Defense Jury Verdicts:  23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Number of Million Dollar Verdicts:  3</a:t>
            </a:r>
          </a:p>
          <a:p>
            <a:pPr lvl="2">
              <a:buFont typeface="Arial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3.0 million </a:t>
            </a:r>
            <a:r>
              <a:rPr lang="en-US" sz="1200" dirty="0" smtClean="0"/>
              <a:t>– Philadelphia County – construction accident with claims of traumatic closed head injury with post concussion syndrome; other injuries included partial rotator cuff tear, traumatic thyroid bleed, soft tissue injury to neck and back, neuropathy and radiculopathy</a:t>
            </a:r>
          </a:p>
          <a:p>
            <a:pPr lvl="2">
              <a:buFont typeface="Arial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million </a:t>
            </a:r>
            <a:r>
              <a:rPr lang="en-US" sz="1200" dirty="0" smtClean="0"/>
              <a:t>-  Philadelphia County – construction accident with blow to the head from a cement pump hose causing TBI with concussion with memory loss, headaches, and short temper; other injuries included T-11 compression fracture, aggravation of pre-accident back condition with inability to return to employment</a:t>
            </a:r>
          </a:p>
          <a:p>
            <a:pPr lvl="2">
              <a:buFont typeface="Arial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 million </a:t>
            </a:r>
            <a:r>
              <a:rPr lang="en-US" sz="1200" dirty="0" smtClean="0"/>
              <a:t>– Allegheny County – MVA –asserted TBI with impaired cognition, expressive aphasia, headaches and loss of job as engineer; other injuries included esophageal rupture requiring surgery, pneumothorax, cervical radiculopathy &amp; PTSD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16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389540"/>
              </p:ext>
            </p:extLst>
          </p:nvPr>
        </p:nvGraphicFramePr>
        <p:xfrm>
          <a:off x="762000" y="1676400"/>
          <a:ext cx="8133848" cy="4898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0600" y="362634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PA - Chart of Plaintiff Verdicts under 1 million dollars 2013-2015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(state court only)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61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670915"/>
              </p:ext>
            </p:extLst>
          </p:nvPr>
        </p:nvGraphicFramePr>
        <p:xfrm>
          <a:off x="230084" y="293172"/>
          <a:ext cx="8683831" cy="627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3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PA – Wrap 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733800" cy="4144963"/>
          </a:xfrm>
        </p:spPr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the Verdicts and Arbitrations</a:t>
            </a:r>
          </a:p>
          <a:p>
            <a:pPr marL="114300" indent="0" algn="ctr">
              <a:buNone/>
            </a:pPr>
            <a:endParaRPr lang="en-US" sz="1100" dirty="0" smtClean="0"/>
          </a:p>
          <a:p>
            <a:pPr lvl="1"/>
            <a:r>
              <a:rPr lang="en-US" sz="1600" dirty="0" smtClean="0"/>
              <a:t>Median of all jury </a:t>
            </a:r>
          </a:p>
          <a:p>
            <a:pPr marL="411480" lvl="1" indent="0" algn="r">
              <a:buNone/>
            </a:pPr>
            <a:r>
              <a:rPr lang="en-US" sz="1600" dirty="0"/>
              <a:t>	</a:t>
            </a:r>
            <a:r>
              <a:rPr lang="en-US" sz="1600" dirty="0" smtClean="0"/>
              <a:t>verdicts</a:t>
            </a:r>
            <a:r>
              <a:rPr lang="en-US" sz="1600" b="1" dirty="0" smtClean="0"/>
              <a:t>:            $52,500</a:t>
            </a:r>
          </a:p>
          <a:p>
            <a:pPr lvl="1"/>
            <a:r>
              <a:rPr lang="en-US" sz="1600" dirty="0" smtClean="0"/>
              <a:t>Average of all jury</a:t>
            </a:r>
          </a:p>
          <a:p>
            <a:pPr marL="411480" lvl="1" indent="0" algn="r">
              <a:buNone/>
            </a:pPr>
            <a:r>
              <a:rPr lang="en-US" sz="1600" dirty="0" smtClean="0"/>
              <a:t>	verdicts:          </a:t>
            </a:r>
            <a:r>
              <a:rPr lang="en-US" sz="1600" b="1" dirty="0" smtClean="0"/>
              <a:t>$345,792</a:t>
            </a:r>
          </a:p>
          <a:p>
            <a:pPr lvl="1"/>
            <a:r>
              <a:rPr lang="en-US" sz="1600" dirty="0" smtClean="0"/>
              <a:t>Median of arbitration</a:t>
            </a:r>
          </a:p>
          <a:p>
            <a:pPr marL="411480" lvl="1" indent="0" algn="r">
              <a:buNone/>
            </a:pPr>
            <a:r>
              <a:rPr lang="en-US" sz="1600" dirty="0" smtClean="0"/>
              <a:t>	 verdicts:              </a:t>
            </a:r>
            <a:r>
              <a:rPr lang="en-US" sz="1600" b="1" dirty="0" smtClean="0"/>
              <a:t>$9,750</a:t>
            </a:r>
            <a:r>
              <a:rPr lang="en-US" sz="1600" dirty="0" smtClean="0"/>
              <a:t>        </a:t>
            </a:r>
          </a:p>
          <a:p>
            <a:pPr lvl="1"/>
            <a:r>
              <a:rPr lang="en-US" sz="1600" dirty="0" smtClean="0"/>
              <a:t>Average of arbitration</a:t>
            </a:r>
          </a:p>
          <a:p>
            <a:pPr marL="1325880" lvl="4" indent="0" algn="r">
              <a:buNone/>
            </a:pPr>
            <a:r>
              <a:rPr lang="en-US" sz="1600" dirty="0" smtClean="0"/>
              <a:t>verdicts:           </a:t>
            </a:r>
            <a:r>
              <a:rPr lang="en-US" sz="1600" b="1" dirty="0" smtClean="0"/>
              <a:t>$18,689</a:t>
            </a:r>
          </a:p>
          <a:p>
            <a:pPr marL="1325880" lvl="4" indent="0">
              <a:buNone/>
            </a:pPr>
            <a:endParaRPr lang="en-US" sz="1600" b="1" dirty="0" smtClean="0"/>
          </a:p>
          <a:p>
            <a:pPr lvl="1" algn="r"/>
            <a:r>
              <a:rPr lang="en-US" sz="1900" b="1" dirty="0" smtClean="0"/>
              <a:t>Median </a:t>
            </a:r>
            <a:r>
              <a:rPr lang="en-US" sz="1900" b="1" dirty="0"/>
              <a:t>of Total</a:t>
            </a:r>
            <a:r>
              <a:rPr lang="en-US" sz="1900" b="1" dirty="0" smtClean="0"/>
              <a:t>:     $50,000</a:t>
            </a:r>
          </a:p>
          <a:p>
            <a:pPr lvl="1" algn="r"/>
            <a:r>
              <a:rPr lang="en-US" sz="1900" b="1" dirty="0" smtClean="0"/>
              <a:t>Average </a:t>
            </a:r>
            <a:r>
              <a:rPr lang="en-US" sz="1900" b="1" dirty="0"/>
              <a:t>of Total</a:t>
            </a:r>
            <a:r>
              <a:rPr lang="en-US" sz="1900" b="1" dirty="0" smtClean="0"/>
              <a:t>:   $</a:t>
            </a:r>
            <a:r>
              <a:rPr lang="en-US" sz="1900" b="1" dirty="0"/>
              <a:t>280,371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400" dirty="0" smtClean="0"/>
              <a:t>Excluded from this analysis is the class action lawsuit filed against the NFL in the District Court for the E.D. of Pa which settled on 6/28/2013 for the amount of   </a:t>
            </a:r>
            <a:r>
              <a:rPr lang="en-US" sz="1400" b="1" dirty="0" smtClean="0"/>
              <a:t>$765,000,000</a:t>
            </a:r>
          </a:p>
          <a:p>
            <a:pPr algn="just"/>
            <a:endParaRPr lang="en-US" sz="1400" b="1" dirty="0"/>
          </a:p>
          <a:p>
            <a:pPr algn="just"/>
            <a:r>
              <a:rPr lang="en-US" sz="1400" b="1" dirty="0" smtClean="0"/>
              <a:t>Breakdown by Case Type</a:t>
            </a:r>
            <a:endParaRPr lang="en-US" sz="14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681807714"/>
              </p:ext>
            </p:extLst>
          </p:nvPr>
        </p:nvGraphicFramePr>
        <p:xfrm>
          <a:off x="1219200" y="3657600"/>
          <a:ext cx="2895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83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solidFill>
                  <a:srgbClr val="0070C0"/>
                </a:solidFill>
              </a:rPr>
              <a:t>MD - </a:t>
            </a:r>
            <a:r>
              <a:rPr lang="en-US" sz="3200" u="sng" dirty="0">
                <a:solidFill>
                  <a:srgbClr val="0070C0"/>
                </a:solidFill>
              </a:rPr>
              <a:t>T</a:t>
            </a:r>
            <a:r>
              <a:rPr lang="en-US" sz="3200" u="sng" dirty="0" smtClean="0">
                <a:solidFill>
                  <a:srgbClr val="0070C0"/>
                </a:solidFill>
              </a:rPr>
              <a:t>rial &amp; Settlements</a:t>
            </a:r>
            <a:endParaRPr lang="en-US" sz="3200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 REPORTED SETTLEMENTS OF ANY KIND</a:t>
            </a:r>
          </a:p>
          <a:p>
            <a:pPr marL="11430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TOTAL NUMBER OF JURY VERDICTS:  57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Plaintiff Jury Verdicts:    38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Defense Jury Verdicts:  19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NO JURY VERDICT OVER A MILLION DOLLARS</a:t>
            </a:r>
            <a:endParaRPr lang="en-US" dirty="0">
              <a:solidFill>
                <a:srgbClr val="0070C0"/>
              </a:solidFill>
            </a:endParaRP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95% OF TRIALS WERE MVA – both liability and UIM (1)</a:t>
            </a:r>
          </a:p>
          <a:p>
            <a:pPr>
              <a:buFont typeface="Arial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LARGEST VERDICT - $903,496 - WAS GL CASE - SLIP AND FALL IN </a:t>
            </a:r>
          </a:p>
        </p:txBody>
      </p:sp>
    </p:spTree>
    <p:extLst>
      <p:ext uri="{BB962C8B-B14F-4D97-AF65-F5344CB8AC3E}">
        <p14:creationId xmlns:p14="http://schemas.microsoft.com/office/powerpoint/2010/main" val="34413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MD – Jury verdicts under $1.0 million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(2013-2015)</a:t>
            </a:r>
            <a:endParaRPr lang="en-US" sz="2400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024553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9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MD – Verdicts by county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(2013-2015)</a:t>
            </a:r>
            <a:endParaRPr lang="en-US" sz="2400" dirty="0">
              <a:solidFill>
                <a:srgbClr val="0070C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660790"/>
              </p:ext>
            </p:extLst>
          </p:nvPr>
        </p:nvGraphicFramePr>
        <p:xfrm>
          <a:off x="533400" y="1828800"/>
          <a:ext cx="7924801" cy="4343392"/>
        </p:xfrm>
        <a:graphic>
          <a:graphicData uri="http://schemas.openxmlformats.org/drawingml/2006/table">
            <a:tbl>
              <a:tblPr firstRow="1" firstCol="1" bandRow="1"/>
              <a:tblGrid>
                <a:gridCol w="708722"/>
                <a:gridCol w="709438"/>
                <a:gridCol w="708006"/>
                <a:gridCol w="708722"/>
                <a:gridCol w="644293"/>
                <a:gridCol w="708722"/>
                <a:gridCol w="708722"/>
                <a:gridCol w="708722"/>
                <a:gridCol w="837581"/>
                <a:gridCol w="773151"/>
                <a:gridCol w="708722"/>
              </a:tblGrid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A.A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B.C. (8)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Bal Cty.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Calvert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Carroll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Charles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Frederick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Howard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Montgom.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P.G. Cty.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$300,000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$70,000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$61,628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$65,000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$50,000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$100,000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$125,000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$903,496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$21,177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$310,124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$36,208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$15,865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$32,500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$18,326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$95,945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$150,000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$18,010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59,758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$32,951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$13,100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35,000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45,000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1,452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6,946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8,359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40,046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1,394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1,377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7,770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31,468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21,510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16,066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15,750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  7,513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  5,290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    3,701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$369,159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$224,864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$117,451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$65,000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$68,326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$100,000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$220,945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$1,088,496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$65,315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$556,226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#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Median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$36,208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$13,100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$15,000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$34,163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$110,473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   150,000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$10,000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  21,510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Average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$123,053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$44,973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$23,490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$34,163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$110,473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   362,832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$13,063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$  50,566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1938" y="3048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4800"/>
            <a:ext cx="8260672" cy="12192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MD – Wrap up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26128" y="1752600"/>
            <a:ext cx="4038600" cy="4373879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just">
              <a:buNone/>
            </a:pPr>
            <a:endParaRPr lang="en-US" sz="1100" dirty="0"/>
          </a:p>
          <a:p>
            <a:pPr marL="114300" indent="0" algn="just">
              <a:buNone/>
            </a:pPr>
            <a:endParaRPr lang="en-US" sz="1100" dirty="0" smtClean="0"/>
          </a:p>
          <a:p>
            <a:pPr marL="114300" indent="0" algn="just">
              <a:buNone/>
            </a:pPr>
            <a:endParaRPr lang="en-US" sz="1100" dirty="0"/>
          </a:p>
          <a:p>
            <a:pPr marL="114300" indent="0" algn="just">
              <a:buNone/>
            </a:pPr>
            <a:endParaRPr lang="en-US" sz="1100" dirty="0" smtClean="0"/>
          </a:p>
          <a:p>
            <a:pPr marL="114300" indent="0" algn="just">
              <a:buNone/>
            </a:pPr>
            <a:endParaRPr lang="en-US" sz="1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267200" y="1828800"/>
            <a:ext cx="4038600" cy="4678679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the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Verdicts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400" b="1" dirty="0" smtClean="0"/>
              <a:t>Median Total:  $ 26,489</a:t>
            </a:r>
          </a:p>
          <a:p>
            <a:pPr algn="r"/>
            <a:r>
              <a:rPr lang="en-US" sz="1400" b="1" dirty="0" smtClean="0"/>
              <a:t>Average Total:  $ 72,448</a:t>
            </a:r>
          </a:p>
          <a:p>
            <a:pPr algn="r"/>
            <a:r>
              <a:rPr lang="en-US" sz="1400" b="1" dirty="0" smtClean="0"/>
              <a:t>Median w/o high verdict:  $ 21,510</a:t>
            </a:r>
          </a:p>
          <a:p>
            <a:pPr algn="r"/>
            <a:r>
              <a:rPr lang="en-US" sz="1400" b="1" dirty="0" smtClean="0"/>
              <a:t>Average w/o high verdict: $ 49,857</a:t>
            </a:r>
          </a:p>
          <a:p>
            <a:pPr algn="r"/>
            <a:endParaRPr lang="en-US" sz="1400" b="1" dirty="0"/>
          </a:p>
          <a:p>
            <a:pPr algn="r"/>
            <a:endParaRPr lang="en-US" sz="1400" b="1" dirty="0" smtClean="0"/>
          </a:p>
          <a:p>
            <a:pPr algn="r"/>
            <a:endParaRPr lang="en-US" sz="1400" b="1" dirty="0"/>
          </a:p>
          <a:p>
            <a:pPr marL="114300" indent="0" algn="ctr">
              <a:buNone/>
            </a:pPr>
            <a:r>
              <a:rPr lang="en-US" sz="1400" b="1" dirty="0" smtClean="0"/>
              <a:t>Breakdown by Case Type</a:t>
            </a:r>
            <a:endParaRPr lang="en-US" sz="14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17083003"/>
              </p:ext>
            </p:extLst>
          </p:nvPr>
        </p:nvGraphicFramePr>
        <p:xfrm>
          <a:off x="5105400" y="3352800"/>
          <a:ext cx="3048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2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Plaintiff’s Bar Seizes Opportunity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2" action="ppaction://hlinkfile"/>
              </a:rPr>
              <a:t>http://www.klinespecter.com/news_plevretes_index.html</a:t>
            </a:r>
            <a:r>
              <a:rPr lang="en-US" dirty="0" smtClean="0"/>
              <a:t>    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 action="ppaction://hlinkfile"/>
              </a:rPr>
              <a:t>http://www.youtube.com/watch?v=mmzjAmsJoXs</a:t>
            </a: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hlinkClick r:id="rId4"/>
              </a:rPr>
              <a:t>http://www.youtube.com/watch?v=hVyyQrwKs44</a:t>
            </a:r>
            <a:endParaRPr lang="en-US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72294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9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NEW JERSEY 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51641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87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88702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NJ – ANALYSIS OF SETTLEMENTS </a:t>
            </a:r>
            <a:br>
              <a:rPr lang="en-US" sz="2400" dirty="0" smtClean="0">
                <a:solidFill>
                  <a:srgbClr val="FFC000"/>
                </a:solidFill>
              </a:rPr>
            </a:br>
            <a:r>
              <a:rPr lang="en-US" sz="2400" dirty="0" smtClean="0">
                <a:solidFill>
                  <a:srgbClr val="FFC000"/>
                </a:solidFill>
              </a:rPr>
              <a:t>PER COUNTY AND STATEWIDE</a:t>
            </a:r>
            <a:endParaRPr lang="en-US" sz="2400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807213"/>
              </p:ext>
            </p:extLst>
          </p:nvPr>
        </p:nvGraphicFramePr>
        <p:xfrm>
          <a:off x="1752600" y="1524000"/>
          <a:ext cx="5207128" cy="217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886808"/>
                <a:gridCol w="1047975"/>
                <a:gridCol w="1113474"/>
                <a:gridCol w="1244471"/>
              </a:tblGrid>
              <a:tr h="322845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effectLst/>
                        </a:rPr>
                        <a:t>Bergen</a:t>
                      </a:r>
                      <a:endParaRPr lang="en-US" sz="1100" b="0" dirty="0">
                        <a:effectLst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effectLst/>
                        </a:rPr>
                        <a:t>Mercer</a:t>
                      </a:r>
                      <a:endParaRPr lang="en-US" sz="1100" b="0" dirty="0">
                        <a:effectLst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Middlesex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Union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</a:tr>
              <a:tr h="3272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$285,000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$4.1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$750,000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$80,000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3272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$1.975 million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3272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32284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Avg.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N/A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N/A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N/A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$1,027,500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</a:tr>
              <a:tr h="46878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Median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N/A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N/A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N/A</a:t>
                      </a:r>
                      <a:endParaRPr lang="en-US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$1,027,500</a:t>
                      </a:r>
                    </a:p>
                    <a:p>
                      <a:pPr algn="r"/>
                      <a:endParaRPr lang="en-US" sz="1100" dirty="0"/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18024"/>
              </p:ext>
            </p:extLst>
          </p:nvPr>
        </p:nvGraphicFramePr>
        <p:xfrm>
          <a:off x="533400" y="4114801"/>
          <a:ext cx="8229600" cy="9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600"/>
                <a:gridCol w="2133600"/>
                <a:gridCol w="1422400"/>
                <a:gridCol w="1828800"/>
                <a:gridCol w="1727200"/>
              </a:tblGrid>
              <a:tr h="6857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/>
                        <a:t>Total</a:t>
                      </a:r>
                      <a:r>
                        <a:rPr lang="en-US" sz="1100" b="0" baseline="0" dirty="0" smtClean="0"/>
                        <a:t> amount of settlements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0" dirty="0" smtClean="0"/>
                        <a:t>Number of  Settlements</a:t>
                      </a:r>
                      <a:endParaRPr lang="en-US" sz="9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Average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Median</a:t>
                      </a:r>
                      <a:endParaRPr lang="en-US" sz="1100" b="0" dirty="0"/>
                    </a:p>
                  </a:txBody>
                  <a:tcPr marL="121920" marR="121920" marT="34290" marB="34290"/>
                </a:tc>
              </a:tr>
              <a:tr h="30072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$7,190,000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$1,438,000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$750,000</a:t>
                      </a:r>
                      <a:endParaRPr lang="en-US" sz="1400" dirty="0"/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3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NJ Verdicts – trials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number of jury verdicts:  15</a:t>
            </a:r>
          </a:p>
          <a:p>
            <a:pPr lvl="2"/>
            <a:r>
              <a:rPr lang="en-US" dirty="0" smtClean="0"/>
              <a:t>Plaintiff Jury Verdicts:    8</a:t>
            </a:r>
          </a:p>
          <a:p>
            <a:pPr lvl="2"/>
            <a:r>
              <a:rPr lang="en-US" dirty="0" smtClean="0"/>
              <a:t>Defense Jury Verdicts:  7</a:t>
            </a:r>
          </a:p>
          <a:p>
            <a:pPr lvl="2"/>
            <a:r>
              <a:rPr lang="en-US" dirty="0" smtClean="0"/>
              <a:t>Number of Million Dollar Verdicts included in sample:  2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2">
              <a:buFont typeface="Arial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3.261 million </a:t>
            </a:r>
            <a:r>
              <a:rPr lang="en-US" sz="1200" dirty="0" smtClean="0"/>
              <a:t>– Cumberland County – GL – 57 y/o woman - slip and fall on rice spilled in store and not cleared for an hour – asserted post-concussion syndrome with claims of neuro-psychological deficits including impaired memory and processing speed and headaches; other injuries included herniations at multiple lumbar levels requiring a stimulator, rotator cuff tear requiring two surgeries and depressive disorder due to inability to work.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33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NJ - Jury verdicts under a million</a:t>
            </a:r>
            <a:br>
              <a:rPr lang="en-US" sz="2000" dirty="0" smtClean="0">
                <a:solidFill>
                  <a:srgbClr val="FFC000"/>
                </a:solidFill>
              </a:rPr>
            </a:br>
            <a:r>
              <a:rPr lang="en-US" sz="2000" dirty="0" smtClean="0">
                <a:solidFill>
                  <a:srgbClr val="FFC000"/>
                </a:solidFill>
              </a:rPr>
              <a:t>(2013-2015)</a:t>
            </a:r>
            <a:endParaRPr lang="en-US" sz="2000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098600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70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NJ – Wrap up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26128" y="1752600"/>
            <a:ext cx="4038600" cy="4373879"/>
          </a:xfrm>
        </p:spPr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VERDICTS – NOT INCLUDED</a:t>
            </a:r>
          </a:p>
          <a:p>
            <a:pPr marL="114300" indent="0" algn="just">
              <a:buNone/>
            </a:pPr>
            <a:endParaRPr lang="en-US" sz="1100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 algn="just">
              <a:buNone/>
            </a:pPr>
            <a:r>
              <a:rPr lang="en-US" sz="11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en-US" sz="1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 </a:t>
            </a:r>
            <a:r>
              <a:rPr lang="en-US" sz="11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DOLLARS - </a:t>
            </a:r>
            <a:r>
              <a:rPr lang="en-US" sz="1100" u="sng" dirty="0" smtClean="0"/>
              <a:t>ESSEX </a:t>
            </a:r>
            <a:r>
              <a:rPr lang="en-US" sz="1100" u="sng" dirty="0"/>
              <a:t>COUNTY, NJ – MVA</a:t>
            </a:r>
          </a:p>
          <a:p>
            <a:pPr marL="114300" indent="0" algn="just">
              <a:buNone/>
            </a:pPr>
            <a:r>
              <a:rPr lang="en-US" sz="1100" dirty="0"/>
              <a:t>Female, age 42 -  bag caught in the door of New Jersey Transit bus causing her to be dragged 25 feet and subsequently run over by the bus; injuries included a crushed pelvis, crushed elbow, fractures, internal bleeding and brain damage; physical and brain injuries limited her ability to testify at trial; defendant had denied all liability</a:t>
            </a:r>
          </a:p>
          <a:p>
            <a:pPr marL="114300" indent="0" algn="just">
              <a:buNone/>
            </a:pPr>
            <a:r>
              <a:rPr lang="en-US" sz="1100" u="sng" dirty="0" smtClean="0"/>
              <a:t>BIRTH INJURY CASES</a:t>
            </a:r>
          </a:p>
          <a:p>
            <a:pPr marL="114300" indent="0" algn="just">
              <a:buNone/>
            </a:pPr>
            <a:r>
              <a:rPr lang="en-US" sz="1100" dirty="0" smtClean="0"/>
              <a:t>*failure to timely diagnose placental insufficiency leading to cognitive deficits – </a:t>
            </a:r>
            <a:r>
              <a:rPr lang="en-US" sz="1100" b="1" dirty="0" smtClean="0"/>
              <a:t>9.6 million</a:t>
            </a:r>
          </a:p>
          <a:p>
            <a:pPr marL="114300" indent="0" algn="just">
              <a:buNone/>
            </a:pPr>
            <a:r>
              <a:rPr lang="en-US" sz="1100" dirty="0" smtClean="0"/>
              <a:t>*failure to timely perform C-section leading to meconium aspiration and hypoxia – </a:t>
            </a:r>
            <a:r>
              <a:rPr lang="en-US" sz="1100" b="1" dirty="0" smtClean="0"/>
              <a:t>9.6 million</a:t>
            </a:r>
          </a:p>
          <a:p>
            <a:pPr marL="114300" indent="0" algn="just">
              <a:buNone/>
            </a:pPr>
            <a:endParaRPr lang="en-US" sz="1100" dirty="0" smtClean="0"/>
          </a:p>
          <a:p>
            <a:pPr marL="114300" indent="0" algn="ctr">
              <a:buNone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SETTLEMENT 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NOT INCLUDED</a:t>
            </a:r>
          </a:p>
          <a:p>
            <a:pPr marL="114300" indent="0" algn="just">
              <a:buNone/>
            </a:pPr>
            <a:r>
              <a:rPr lang="en-US" sz="1100" u="sng" dirty="0" smtClean="0"/>
              <a:t>SAD </a:t>
            </a:r>
            <a:r>
              <a:rPr lang="en-US" sz="1100" u="sng" dirty="0"/>
              <a:t>BUT TRUE</a:t>
            </a:r>
          </a:p>
          <a:p>
            <a:pPr marL="114300" indent="0" algn="just">
              <a:buNone/>
            </a:pPr>
            <a:r>
              <a:rPr lang="en-US" sz="1100" dirty="0"/>
              <a:t>5-month old savagely beaten by father resulting in brain damage, blindness and spastic </a:t>
            </a:r>
            <a:r>
              <a:rPr lang="en-US" sz="1100" dirty="0" smtClean="0"/>
              <a:t>quadriplegia </a:t>
            </a:r>
            <a:r>
              <a:rPr lang="en-US" sz="1100" dirty="0"/>
              <a:t>- recovery against 2 hospitals – the 1</a:t>
            </a:r>
            <a:r>
              <a:rPr lang="en-US" sz="1100" baseline="30000" dirty="0"/>
              <a:t>st</a:t>
            </a:r>
            <a:r>
              <a:rPr lang="en-US" sz="1100" dirty="0"/>
              <a:t> for failing to recognize “shaken baby syndrome” and holding child for 72-hr observation so DYFS could investigate, </a:t>
            </a:r>
            <a:r>
              <a:rPr lang="en-US" sz="1100" dirty="0" smtClean="0"/>
              <a:t>child </a:t>
            </a:r>
            <a:r>
              <a:rPr lang="en-US" sz="1100" dirty="0"/>
              <a:t>was returned to </a:t>
            </a:r>
            <a:r>
              <a:rPr lang="en-US" sz="1100" dirty="0" smtClean="0"/>
              <a:t>parents; the </a:t>
            </a:r>
            <a:r>
              <a:rPr lang="en-US" sz="1100" dirty="0"/>
              <a:t>2</a:t>
            </a:r>
            <a:r>
              <a:rPr lang="en-US" sz="1100" baseline="30000" dirty="0"/>
              <a:t>nd</a:t>
            </a:r>
            <a:r>
              <a:rPr lang="en-US" sz="1100" dirty="0"/>
              <a:t> for failing to report a  </a:t>
            </a:r>
            <a:r>
              <a:rPr lang="en-US" sz="1100" dirty="0" smtClean="0"/>
              <a:t>significant </a:t>
            </a:r>
            <a:r>
              <a:rPr lang="en-US" sz="1100" dirty="0"/>
              <a:t>mouth tear injury to DYFS and to review past records which would have noted suspected </a:t>
            </a:r>
            <a:r>
              <a:rPr lang="en-US" sz="1100" dirty="0" smtClean="0"/>
              <a:t>abuse – Total settlement of medical providers 7.475 million</a:t>
            </a:r>
            <a:endParaRPr lang="en-US" sz="1100" dirty="0"/>
          </a:p>
          <a:p>
            <a:pPr marL="114300" indent="0" algn="just">
              <a:buNone/>
            </a:pPr>
            <a:endParaRPr lang="en-US" sz="1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48200" y="1676400"/>
            <a:ext cx="4038600" cy="4450079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the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Verdicts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400" b="1" dirty="0" smtClean="0"/>
              <a:t>Median Total:  $    725,000</a:t>
            </a:r>
          </a:p>
          <a:p>
            <a:pPr algn="r"/>
            <a:r>
              <a:rPr lang="en-US" sz="1400" b="1" dirty="0" smtClean="0"/>
              <a:t>Average Total:  $ 1,360,125</a:t>
            </a:r>
          </a:p>
          <a:p>
            <a:pPr algn="r"/>
            <a:endParaRPr lang="en-US" sz="1400" b="1" dirty="0"/>
          </a:p>
          <a:p>
            <a:pPr algn="r"/>
            <a:endParaRPr lang="en-US" sz="1400" b="1" dirty="0" smtClean="0"/>
          </a:p>
          <a:p>
            <a:pPr algn="r"/>
            <a:endParaRPr lang="en-US" sz="1400" b="1" dirty="0"/>
          </a:p>
          <a:p>
            <a:pPr marL="114300" indent="0" algn="ctr">
              <a:buNone/>
            </a:pPr>
            <a:r>
              <a:rPr lang="en-US" sz="1400" b="1" dirty="0" smtClean="0"/>
              <a:t>Breakdown by Case Type</a:t>
            </a:r>
            <a:endParaRPr lang="en-US" sz="14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39581406"/>
              </p:ext>
            </p:extLst>
          </p:nvPr>
        </p:nvGraphicFramePr>
        <p:xfrm>
          <a:off x="5410200" y="3581400"/>
          <a:ext cx="2895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49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92125" y="304800"/>
            <a:ext cx="8382000" cy="10541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676356" y="1066800"/>
            <a:ext cx="57214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>
                <a:solidFill>
                  <a:schemeClr val="tx2"/>
                </a:solidFill>
                <a:latin typeface="Franklin Gothic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  <a:latin typeface="Franklin Gothic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Franklin Gothic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Franklin Gothic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itchFamily="2" charset="2"/>
              <a:buChar char="§"/>
              <a:defRPr sz="13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Comments or Questions</a:t>
            </a:r>
            <a:r>
              <a:rPr lang="en-US" altLang="en-US" sz="4000" dirty="0" smtClean="0">
                <a:solidFill>
                  <a:schemeClr val="tx1"/>
                </a:solidFill>
              </a:rPr>
              <a:t>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smtClean="0">
                <a:solidFill>
                  <a:schemeClr val="tx1"/>
                </a:solidFill>
              </a:rPr>
              <a:t>Thank You!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pic>
        <p:nvPicPr>
          <p:cNvPr id="2970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32175"/>
            <a:ext cx="1828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817937"/>
            <a:ext cx="2628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</p:spPr>
        <p:txBody>
          <a:bodyPr/>
          <a:lstStyle/>
          <a:p>
            <a:r>
              <a:rPr lang="en-US" dirty="0" smtClean="0"/>
              <a:t>Claims-Centric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Marriage of Medical and Biomechanical Analysis 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Segway from Sports to Common Claims</a:t>
            </a:r>
          </a:p>
          <a:p>
            <a:pPr lvl="1"/>
            <a:r>
              <a:rPr lang="en-US" sz="2800" dirty="0" smtClean="0">
                <a:solidFill>
                  <a:schemeClr val="tx2"/>
                </a:solidFill>
              </a:rPr>
              <a:t>Auto</a:t>
            </a:r>
          </a:p>
          <a:p>
            <a:pPr lvl="1"/>
            <a:r>
              <a:rPr lang="en-US" sz="2800" dirty="0" smtClean="0">
                <a:solidFill>
                  <a:schemeClr val="tx2"/>
                </a:solidFill>
              </a:rPr>
              <a:t>Premises Liability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2050" name="Picture 2" descr="https://upload.wikimedia.org/wikipedia/commons/thumb/5/5b/Star_of_life2.svg/2000px-Star_of_life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203575" cy="3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</p:spPr>
        <p:txBody>
          <a:bodyPr/>
          <a:lstStyle/>
          <a:p>
            <a:r>
              <a:rPr lang="en-US" dirty="0" smtClean="0"/>
              <a:t>Medical Lingo - Concussions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GCS=Glasgow Coma Scale, PTA=Post Traumatic Amnesia, LOC=Loss of Consciousness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ACRM</a:t>
            </a:r>
            <a:r>
              <a:rPr lang="en-US" dirty="0"/>
              <a:t>:  LOC&lt;30 minutes, PTA&lt;24 hours, any alteration in mental status at the time of injury, transient or ongoing neurologic symptoms (e.g. headache)</a:t>
            </a:r>
          </a:p>
          <a:p>
            <a:endParaRPr lang="en-US" dirty="0"/>
          </a:p>
          <a:p>
            <a:r>
              <a:rPr lang="en-US" dirty="0"/>
              <a:t>WHO:  LOC&lt;30 minutes, PTA &lt;24 hours, confusion and disorientation at the time of injury, transient neurological abnormalities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0837D-DB29-4F18-B826-CF7872F15CB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Injury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1995"/>
            <a:ext cx="8229600" cy="4625609"/>
          </a:xfrm>
        </p:spPr>
        <p:txBody>
          <a:bodyPr/>
          <a:lstStyle/>
          <a:p>
            <a:r>
              <a:rPr lang="en-US" dirty="0" smtClean="0"/>
              <a:t>Previous Concussions/TBI</a:t>
            </a:r>
          </a:p>
          <a:p>
            <a:r>
              <a:rPr lang="en-US" dirty="0" smtClean="0"/>
              <a:t>Medical Status</a:t>
            </a:r>
          </a:p>
          <a:p>
            <a:r>
              <a:rPr lang="en-US" dirty="0" smtClean="0"/>
              <a:t>Psychiatric Conditions</a:t>
            </a:r>
          </a:p>
          <a:p>
            <a:r>
              <a:rPr lang="en-US" dirty="0" smtClean="0"/>
              <a:t>Learning Problems</a:t>
            </a:r>
          </a:p>
          <a:p>
            <a:r>
              <a:rPr lang="en-US" dirty="0" smtClean="0"/>
              <a:t>AD/HD</a:t>
            </a:r>
          </a:p>
          <a:p>
            <a:r>
              <a:rPr lang="en-US" dirty="0" smtClean="0"/>
              <a:t>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C505-1CE7-4D1E-B6F2-BD7C356C7EB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7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3588</TotalTime>
  <Words>2255</Words>
  <Application>Microsoft Office PowerPoint</Application>
  <PresentationFormat>On-screen Show (4:3)</PresentationFormat>
  <Paragraphs>622</Paragraphs>
  <Slides>55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Executive</vt:lpstr>
      <vt:lpstr>Dazed &amp; Confused:  A Legal and Biomechanical Primer on Traumatic Brain Injuries in the Wake of the NFL Controversy    Reinsurance Symposium St. Joseph’s University  Erivan K. Haub School of Business</vt:lpstr>
      <vt:lpstr>PRESENTERS</vt:lpstr>
      <vt:lpstr>Topic overview</vt:lpstr>
      <vt:lpstr>Trickle Down Effect</vt:lpstr>
      <vt:lpstr>Plaintiff’s Bar Seizes Opportunity</vt:lpstr>
      <vt:lpstr>Claims-Centric Perspective</vt:lpstr>
      <vt:lpstr>Medical Overview</vt:lpstr>
      <vt:lpstr>Medical Lingo - Concussions</vt:lpstr>
      <vt:lpstr>Pre Injury Factors</vt:lpstr>
      <vt:lpstr>Common Concussion Recovery</vt:lpstr>
      <vt:lpstr>Signs and Symptoms</vt:lpstr>
      <vt:lpstr>Headache</vt:lpstr>
      <vt:lpstr>Fatigue</vt:lpstr>
      <vt:lpstr>Dizziness</vt:lpstr>
      <vt:lpstr>Anxiety/Depression</vt:lpstr>
      <vt:lpstr>Memory</vt:lpstr>
      <vt:lpstr>Post concussion syndrome</vt:lpstr>
      <vt:lpstr>Multiple Concussions</vt:lpstr>
      <vt:lpstr>Multiple Concussions</vt:lpstr>
      <vt:lpstr>Signs of Potential Secondary Gain or Malingering</vt:lpstr>
      <vt:lpstr>PowerPoint Presentation</vt:lpstr>
      <vt:lpstr>PowerPoint Presentation</vt:lpstr>
      <vt:lpstr>Anatomy of the Head / Brain</vt:lpstr>
      <vt:lpstr>Anatomy of the Head / Brain</vt:lpstr>
      <vt:lpstr>Injuries</vt:lpstr>
      <vt:lpstr>Brain Injury Definitions</vt:lpstr>
      <vt:lpstr>Coup / Contrecoup  Injury Mechanism</vt:lpstr>
      <vt:lpstr>Coup / Contrecoup Distribution</vt:lpstr>
      <vt:lpstr>DAI and Skull Fracture </vt:lpstr>
      <vt:lpstr>Hematoma</vt:lpstr>
      <vt:lpstr>Potentially Traumatic Events</vt:lpstr>
      <vt:lpstr>Injury Causation</vt:lpstr>
      <vt:lpstr>Injury Criteria</vt:lpstr>
      <vt:lpstr>Role of the Helmet</vt:lpstr>
      <vt:lpstr>SC Case Example</vt:lpstr>
      <vt:lpstr>PowerPoint Presentation</vt:lpstr>
      <vt:lpstr>PowerPoint Presentation</vt:lpstr>
      <vt:lpstr>Defenses to TBI Claims</vt:lpstr>
      <vt:lpstr>Three State Survey </vt:lpstr>
      <vt:lpstr>Pennsylvania</vt:lpstr>
      <vt:lpstr>PA – ANALYSIS OF SETTLEMENTS  PER COUNTY AND STATEWIDE</vt:lpstr>
      <vt:lpstr>PA Verdicts  Trials and arbitrations</vt:lpstr>
      <vt:lpstr>PowerPoint Presentation</vt:lpstr>
      <vt:lpstr>PowerPoint Presentation</vt:lpstr>
      <vt:lpstr>PA – Wrap up</vt:lpstr>
      <vt:lpstr>MD - Trial &amp; Settlements</vt:lpstr>
      <vt:lpstr>MD – Jury verdicts under $1.0 million (2013-2015)</vt:lpstr>
      <vt:lpstr>MD – Verdicts by county (2013-2015)</vt:lpstr>
      <vt:lpstr>MD – Wrap up</vt:lpstr>
      <vt:lpstr>NEW JERSEY </vt:lpstr>
      <vt:lpstr>NJ – ANALYSIS OF SETTLEMENTS  PER COUNTY AND STATEWIDE</vt:lpstr>
      <vt:lpstr>NJ Verdicts – trials</vt:lpstr>
      <vt:lpstr>NJ - Jury verdicts under a million (2013-2015)</vt:lpstr>
      <vt:lpstr>NJ – Wrap up</vt:lpstr>
      <vt:lpstr>PowerPoint Presentation</vt:lpstr>
    </vt:vector>
  </TitlesOfParts>
  <Company>TTH Law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Bovender, Joshua J.</dc:creator>
  <cp:lastModifiedBy>Temp</cp:lastModifiedBy>
  <cp:revision>97</cp:revision>
  <cp:lastPrinted>2016-02-09T16:08:48Z</cp:lastPrinted>
  <dcterms:created xsi:type="dcterms:W3CDTF">2014-03-08T18:25:32Z</dcterms:created>
  <dcterms:modified xsi:type="dcterms:W3CDTF">2016-03-08T14:34:01Z</dcterms:modified>
</cp:coreProperties>
</file>