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1" r:id="rId1"/>
  </p:sldMasterIdLst>
  <p:notesMasterIdLst>
    <p:notesMasterId r:id="rId58"/>
  </p:notesMasterIdLst>
  <p:sldIdLst>
    <p:sldId id="278" r:id="rId2"/>
    <p:sldId id="447" r:id="rId3"/>
    <p:sldId id="449" r:id="rId4"/>
    <p:sldId id="283" r:id="rId5"/>
    <p:sldId id="276" r:id="rId6"/>
    <p:sldId id="434" r:id="rId7"/>
    <p:sldId id="413" r:id="rId8"/>
    <p:sldId id="463" r:id="rId9"/>
    <p:sldId id="464" r:id="rId10"/>
    <p:sldId id="465" r:id="rId11"/>
    <p:sldId id="466" r:id="rId12"/>
    <p:sldId id="418" r:id="rId13"/>
    <p:sldId id="419" r:id="rId14"/>
    <p:sldId id="441" r:id="rId15"/>
    <p:sldId id="416" r:id="rId16"/>
    <p:sldId id="467" r:id="rId17"/>
    <p:sldId id="424" r:id="rId18"/>
    <p:sldId id="442" r:id="rId19"/>
    <p:sldId id="443" r:id="rId20"/>
    <p:sldId id="450" r:id="rId21"/>
    <p:sldId id="444" r:id="rId22"/>
    <p:sldId id="445" r:id="rId23"/>
    <p:sldId id="471" r:id="rId24"/>
    <p:sldId id="420" r:id="rId25"/>
    <p:sldId id="468" r:id="rId26"/>
    <p:sldId id="451" r:id="rId27"/>
    <p:sldId id="344" r:id="rId28"/>
    <p:sldId id="302" r:id="rId29"/>
    <p:sldId id="279" r:id="rId30"/>
    <p:sldId id="305" r:id="rId31"/>
    <p:sldId id="458" r:id="rId32"/>
    <p:sldId id="304" r:id="rId33"/>
    <p:sldId id="415" r:id="rId34"/>
    <p:sldId id="437" r:id="rId35"/>
    <p:sldId id="452" r:id="rId36"/>
    <p:sldId id="258" r:id="rId37"/>
    <p:sldId id="290" r:id="rId38"/>
    <p:sldId id="287" r:id="rId39"/>
    <p:sldId id="428" r:id="rId40"/>
    <p:sldId id="429" r:id="rId41"/>
    <p:sldId id="453" r:id="rId42"/>
    <p:sldId id="436" r:id="rId43"/>
    <p:sldId id="474" r:id="rId44"/>
    <p:sldId id="446" r:id="rId45"/>
    <p:sldId id="294" r:id="rId46"/>
    <p:sldId id="301" r:id="rId47"/>
    <p:sldId id="259" r:id="rId48"/>
    <p:sldId id="461" r:id="rId49"/>
    <p:sldId id="260" r:id="rId50"/>
    <p:sldId id="427" r:id="rId51"/>
    <p:sldId id="299" r:id="rId52"/>
    <p:sldId id="435" r:id="rId53"/>
    <p:sldId id="455" r:id="rId54"/>
    <p:sldId id="300" r:id="rId55"/>
    <p:sldId id="348" r:id="rId56"/>
    <p:sldId id="448" r:id="rId5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0" autoAdjust="0"/>
    <p:restoredTop sz="87327" autoAdjust="0"/>
  </p:normalViewPr>
  <p:slideViewPr>
    <p:cSldViewPr>
      <p:cViewPr>
        <p:scale>
          <a:sx n="67" d="100"/>
          <a:sy n="67" d="100"/>
        </p:scale>
        <p:origin x="-127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347" y="-2011"/>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solidFill>
                  <a:srgbClr val="FF0000"/>
                </a:solidFill>
              </a:rPr>
              <a:t>% with a Driver License</a:t>
            </a:r>
            <a:endParaRPr lang="en-US" b="1" dirty="0">
              <a:solidFill>
                <a:srgbClr val="FF0000"/>
              </a:solidFill>
            </a:endParaRPr>
          </a:p>
        </c:rich>
      </c:tx>
      <c:layout>
        <c:manualLayout>
          <c:xMode val="edge"/>
          <c:yMode val="edge"/>
          <c:x val="1.2747020648967562E-2"/>
          <c:y val="0"/>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Column1</c:v>
                </c:pt>
              </c:strCache>
            </c:strRef>
          </c:tx>
          <c:spPr>
            <a:solidFill>
              <a:srgbClr val="00B0F0"/>
            </a:solidFill>
            <a:ln>
              <a:noFill/>
            </a:ln>
            <a:effectLst/>
          </c:spPr>
          <c:invertIfNegative val="0"/>
          <c:cat>
            <c:numRef>
              <c:f>Sheet1!$A$2:$A$5</c:f>
              <c:numCache>
                <c:formatCode>General</c:formatCode>
                <c:ptCount val="4"/>
                <c:pt idx="0">
                  <c:v>1983</c:v>
                </c:pt>
                <c:pt idx="1">
                  <c:v>2008</c:v>
                </c:pt>
                <c:pt idx="2">
                  <c:v>2011</c:v>
                </c:pt>
                <c:pt idx="3">
                  <c:v>2014</c:v>
                </c:pt>
              </c:numCache>
            </c:numRef>
          </c:cat>
          <c:val>
            <c:numRef>
              <c:f>Sheet1!$B$2:$B$5</c:f>
              <c:numCache>
                <c:formatCode>0%</c:formatCode>
                <c:ptCount val="4"/>
                <c:pt idx="0" formatCode="0.00%">
                  <c:v>0.91800000000000004</c:v>
                </c:pt>
                <c:pt idx="1">
                  <c:v>0.82</c:v>
                </c:pt>
                <c:pt idx="2" formatCode="0.00%">
                  <c:v>0.79700000000000004</c:v>
                </c:pt>
                <c:pt idx="3" formatCode="0.00%">
                  <c:v>0.76700000000000002</c:v>
                </c:pt>
              </c:numCache>
            </c:numRef>
          </c:val>
        </c:ser>
        <c:ser>
          <c:idx val="1"/>
          <c:order val="1"/>
          <c:tx>
            <c:strRef>
              <c:f>Sheet1!$C$1</c:f>
              <c:strCache>
                <c:ptCount val="1"/>
                <c:pt idx="0">
                  <c:v>Column2</c:v>
                </c:pt>
              </c:strCache>
            </c:strRef>
          </c:tx>
          <c:spPr>
            <a:solidFill>
              <a:schemeClr val="accent2"/>
            </a:solidFill>
            <a:ln>
              <a:noFill/>
            </a:ln>
            <a:effectLst/>
          </c:spPr>
          <c:invertIfNegative val="0"/>
          <c:cat>
            <c:numRef>
              <c:f>Sheet1!$A$2:$A$5</c:f>
              <c:numCache>
                <c:formatCode>General</c:formatCode>
                <c:ptCount val="4"/>
                <c:pt idx="0">
                  <c:v>1983</c:v>
                </c:pt>
                <c:pt idx="1">
                  <c:v>2008</c:v>
                </c:pt>
                <c:pt idx="2">
                  <c:v>2011</c:v>
                </c:pt>
                <c:pt idx="3">
                  <c:v>2014</c:v>
                </c:pt>
              </c:numCache>
            </c:numRef>
          </c:cat>
          <c:val>
            <c:numRef>
              <c:f>Sheet1!$C$2:$C$5</c:f>
              <c:numCache>
                <c:formatCode>0.00%</c:formatCode>
                <c:ptCount val="4"/>
                <c:pt idx="0">
                  <c:v>0.46200000000000002</c:v>
                </c:pt>
                <c:pt idx="1">
                  <c:v>0.311</c:v>
                </c:pt>
                <c:pt idx="2">
                  <c:v>0.27500000000000002</c:v>
                </c:pt>
                <c:pt idx="3">
                  <c:v>0.245</c:v>
                </c:pt>
              </c:numCache>
            </c:numRef>
          </c:val>
        </c:ser>
        <c:dLbls>
          <c:showLegendKey val="0"/>
          <c:showVal val="0"/>
          <c:showCatName val="0"/>
          <c:showSerName val="0"/>
          <c:showPercent val="0"/>
          <c:showBubbleSize val="0"/>
        </c:dLbls>
        <c:gapWidth val="219"/>
        <c:overlap val="-27"/>
        <c:axId val="75437952"/>
        <c:axId val="75439488"/>
      </c:barChart>
      <c:catAx>
        <c:axId val="7543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39488"/>
        <c:crosses val="autoZero"/>
        <c:auto val="1"/>
        <c:lblAlgn val="ctr"/>
        <c:lblOffset val="100"/>
        <c:noMultiLvlLbl val="0"/>
      </c:catAx>
      <c:valAx>
        <c:axId val="754394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37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smtClean="0"/>
              <a:t>Family Income Distribution (USD $)</a:t>
            </a:r>
            <a:endParaRPr lang="en-US" sz="1600" dirty="0"/>
          </a:p>
        </c:rich>
      </c:tx>
      <c:layout>
        <c:manualLayout>
          <c:xMode val="edge"/>
          <c:yMode val="edge"/>
          <c:x val="0.12423017038124472"/>
          <c:y val="1.87499999999999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Total Income (000)</c:v>
                </c:pt>
              </c:strCache>
            </c:strRef>
          </c:tx>
          <c:spPr>
            <a:solidFill>
              <a:srgbClr val="00B050"/>
            </a:solidFill>
            <a:ln>
              <a:noFill/>
            </a:ln>
            <a:effectLst/>
          </c:spPr>
          <c:invertIfNegative val="0"/>
          <c:cat>
            <c:strRef>
              <c:f>Sheet1!$A$2:$A$8</c:f>
              <c:strCache>
                <c:ptCount val="7"/>
                <c:pt idx="0">
                  <c:v>&lt;25</c:v>
                </c:pt>
                <c:pt idx="1">
                  <c:v>25-49.9</c:v>
                </c:pt>
                <c:pt idx="2">
                  <c:v>50-74.99</c:v>
                </c:pt>
                <c:pt idx="3">
                  <c:v>75-99.99</c:v>
                </c:pt>
                <c:pt idx="4">
                  <c:v>100-149.99</c:v>
                </c:pt>
                <c:pt idx="5">
                  <c:v>150-199.99</c:v>
                </c:pt>
                <c:pt idx="6">
                  <c:v>200 +</c:v>
                </c:pt>
              </c:strCache>
            </c:strRef>
          </c:cat>
          <c:val>
            <c:numRef>
              <c:f>Sheet1!$B$2:$B$8</c:f>
              <c:numCache>
                <c:formatCode>0%</c:formatCode>
                <c:ptCount val="7"/>
                <c:pt idx="0">
                  <c:v>0.19</c:v>
                </c:pt>
                <c:pt idx="1">
                  <c:v>0.14000000000000001</c:v>
                </c:pt>
                <c:pt idx="2">
                  <c:v>0.16</c:v>
                </c:pt>
                <c:pt idx="3">
                  <c:v>0.16</c:v>
                </c:pt>
                <c:pt idx="4">
                  <c:v>0.11</c:v>
                </c:pt>
                <c:pt idx="5">
                  <c:v>0.03</c:v>
                </c:pt>
                <c:pt idx="6">
                  <c:v>0.11</c:v>
                </c:pt>
              </c:numCache>
            </c:numRef>
          </c:val>
        </c:ser>
        <c:dLbls>
          <c:showLegendKey val="0"/>
          <c:showVal val="0"/>
          <c:showCatName val="0"/>
          <c:showSerName val="0"/>
          <c:showPercent val="0"/>
          <c:showBubbleSize val="0"/>
        </c:dLbls>
        <c:gapWidth val="219"/>
        <c:overlap val="-27"/>
        <c:axId val="75541888"/>
        <c:axId val="75646080"/>
      </c:barChart>
      <c:catAx>
        <c:axId val="7554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646080"/>
        <c:crosses val="autoZero"/>
        <c:auto val="1"/>
        <c:lblAlgn val="ctr"/>
        <c:lblOffset val="100"/>
        <c:noMultiLvlLbl val="0"/>
      </c:catAx>
      <c:valAx>
        <c:axId val="75646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541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Age </a:t>
            </a:r>
            <a:r>
              <a:rPr lang="en-US" sz="1600" dirty="0" smtClean="0"/>
              <a:t>Distribution</a:t>
            </a:r>
            <a:endParaRPr lang="en-US" sz="1600"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Ages</c:v>
                </c:pt>
              </c:strCache>
            </c:strRef>
          </c:tx>
          <c:spPr>
            <a:solidFill>
              <a:srgbClr val="FFC000"/>
            </a:solidFill>
            <a:ln>
              <a:noFill/>
            </a:ln>
            <a:effectLst/>
          </c:spPr>
          <c:invertIfNegative val="0"/>
          <c:cat>
            <c:strRef>
              <c:f>Sheet1!$A$2:$A$7</c:f>
              <c:strCache>
                <c:ptCount val="6"/>
                <c:pt idx="0">
                  <c:v>35-44</c:v>
                </c:pt>
                <c:pt idx="1">
                  <c:v>25-34</c:v>
                </c:pt>
                <c:pt idx="2">
                  <c:v>65 and older</c:v>
                </c:pt>
                <c:pt idx="3">
                  <c:v>18-24</c:v>
                </c:pt>
                <c:pt idx="4">
                  <c:v>45-54</c:v>
                </c:pt>
                <c:pt idx="5">
                  <c:v>55-64</c:v>
                </c:pt>
              </c:strCache>
            </c:strRef>
          </c:cat>
          <c:val>
            <c:numRef>
              <c:f>Sheet1!$B$2:$B$7</c:f>
              <c:numCache>
                <c:formatCode>0%</c:formatCode>
                <c:ptCount val="6"/>
                <c:pt idx="0">
                  <c:v>0.24</c:v>
                </c:pt>
                <c:pt idx="1">
                  <c:v>0.24</c:v>
                </c:pt>
                <c:pt idx="2">
                  <c:v>0.16</c:v>
                </c:pt>
                <c:pt idx="3">
                  <c:v>0.14000000000000001</c:v>
                </c:pt>
                <c:pt idx="4">
                  <c:v>0.14000000000000001</c:v>
                </c:pt>
                <c:pt idx="5">
                  <c:v>0.08</c:v>
                </c:pt>
              </c:numCache>
            </c:numRef>
          </c:val>
        </c:ser>
        <c:dLbls>
          <c:showLegendKey val="0"/>
          <c:showVal val="0"/>
          <c:showCatName val="0"/>
          <c:showSerName val="0"/>
          <c:showPercent val="0"/>
          <c:showBubbleSize val="0"/>
        </c:dLbls>
        <c:gapWidth val="219"/>
        <c:overlap val="-27"/>
        <c:axId val="75678848"/>
        <c:axId val="75680384"/>
      </c:barChart>
      <c:catAx>
        <c:axId val="7567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680384"/>
        <c:crosses val="autoZero"/>
        <c:auto val="1"/>
        <c:lblAlgn val="ctr"/>
        <c:lblOffset val="100"/>
        <c:noMultiLvlLbl val="0"/>
      </c:catAx>
      <c:valAx>
        <c:axId val="75680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678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200" b="1" i="0" u="none" strike="noStrike" baseline="0" dirty="0" smtClean="0">
                <a:effectLst/>
              </a:rPr>
              <a:t>Business Travel </a:t>
            </a:r>
            <a:r>
              <a:rPr lang="en-US" dirty="0" smtClean="0"/>
              <a:t>% </a:t>
            </a:r>
            <a:r>
              <a:rPr lang="en-US" dirty="0"/>
              <a:t>Use</a:t>
            </a:r>
          </a:p>
        </c:rich>
      </c:tx>
      <c:layout>
        <c:manualLayout>
          <c:xMode val="edge"/>
          <c:yMode val="edge"/>
          <c:x val="0.17472467864593849"/>
          <c:y val="1.3605442176870748E-2"/>
        </c:manualLayout>
      </c:layout>
      <c:overlay val="0"/>
      <c:spPr>
        <a:noFill/>
        <a:ln>
          <a:noFill/>
        </a:ln>
        <a:effectLst/>
      </c:spPr>
    </c:title>
    <c:autoTitleDeleted val="0"/>
    <c:plotArea>
      <c:layout/>
      <c:pieChart>
        <c:varyColors val="1"/>
        <c:ser>
          <c:idx val="0"/>
          <c:order val="0"/>
          <c:tx>
            <c:strRef>
              <c:f>Sheet1!$B$1</c:f>
              <c:strCache>
                <c:ptCount val="1"/>
                <c:pt idx="0">
                  <c:v>% Use</c:v>
                </c:pt>
              </c:strCache>
            </c:strRef>
          </c:tx>
          <c:dPt>
            <c:idx val="0"/>
            <c:bubble3D val="0"/>
            <c:explosion val="4"/>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Ride Share</c:v>
                </c:pt>
                <c:pt idx="1">
                  <c:v>Taxis</c:v>
                </c:pt>
              </c:strCache>
            </c:strRef>
          </c:cat>
          <c:val>
            <c:numRef>
              <c:f>Sheet1!$B$2:$B$3</c:f>
              <c:numCache>
                <c:formatCode>0%</c:formatCode>
                <c:ptCount val="2"/>
                <c:pt idx="0">
                  <c:v>0.56999999999999995</c:v>
                </c:pt>
                <c:pt idx="1">
                  <c:v>0.43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64559329515628727"/>
          <c:y val="0.69357517810273717"/>
          <c:w val="0.18774003817704604"/>
          <c:h val="0.277118217365686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8DFF3-F028-4821-B3AB-9AE5E34DC2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30C2E7-BABA-44AA-8464-E951289FEC47}">
      <dgm:prSet phldrT="[Text]" custT="1"/>
      <dgm:spPr>
        <a:solidFill>
          <a:schemeClr val="bg1"/>
        </a:solidFill>
        <a:effectLst>
          <a:outerShdw blurRad="50800" dist="38100" dir="2700000" algn="tl" rotWithShape="0">
            <a:prstClr val="black">
              <a:alpha val="40000"/>
            </a:prstClr>
          </a:outerShdw>
        </a:effectLst>
      </dgm:spPr>
      <dgm:t>
        <a:bodyPr/>
        <a:lstStyle/>
        <a:p>
          <a:pPr algn="ctr" rtl="0"/>
          <a:r>
            <a:rPr kumimoji="0" lang="de-DE" sz="2000" b="0" i="0" u="none" strike="noStrike" cap="none" spc="0" normalizeH="0" baseline="0" noProof="0" dirty="0" smtClean="0">
              <a:ln>
                <a:noFill/>
              </a:ln>
              <a:solidFill>
                <a:schemeClr val="tx2"/>
              </a:solidFill>
              <a:effectLst/>
              <a:uLnTx/>
              <a:uFillTx/>
              <a:latin typeface="+mn-lt"/>
              <a:ea typeface="+mn-ea"/>
              <a:cs typeface="+mn-cs"/>
            </a:rPr>
            <a:t>Introduction – What It Is</a:t>
          </a:r>
          <a:endParaRPr lang="en-US" sz="2000" b="0" dirty="0">
            <a:solidFill>
              <a:schemeClr val="tx2"/>
            </a:solidFill>
          </a:endParaRPr>
        </a:p>
      </dgm:t>
    </dgm:pt>
    <dgm:pt modelId="{48859555-5E90-4B81-8E92-719E89167600}" type="parTrans" cxnId="{698E1344-961D-49F0-9380-FA51A0DEB883}">
      <dgm:prSet/>
      <dgm:spPr/>
      <dgm:t>
        <a:bodyPr/>
        <a:lstStyle/>
        <a:p>
          <a:pPr algn="ctr"/>
          <a:endParaRPr lang="en-US" sz="1800" b="0">
            <a:solidFill>
              <a:schemeClr val="tx2"/>
            </a:solidFill>
          </a:endParaRPr>
        </a:p>
      </dgm:t>
    </dgm:pt>
    <dgm:pt modelId="{E1119BCD-7783-4F73-BDCE-8248CDB5A46A}" type="sibTrans" cxnId="{698E1344-961D-49F0-9380-FA51A0DEB883}">
      <dgm:prSet/>
      <dgm:spPr/>
      <dgm:t>
        <a:bodyPr/>
        <a:lstStyle/>
        <a:p>
          <a:pPr algn="ctr"/>
          <a:endParaRPr lang="en-US" sz="1800" b="0">
            <a:solidFill>
              <a:schemeClr val="tx2"/>
            </a:solidFill>
          </a:endParaRPr>
        </a:p>
      </dgm:t>
    </dgm:pt>
    <dgm:pt modelId="{D96977E6-6216-4E96-BF7D-DED96F2F664A}">
      <dgm:prSet phldrT="[Text]" custT="1"/>
      <dgm:spPr>
        <a:solidFill>
          <a:schemeClr val="bg1"/>
        </a:solidFill>
        <a:effectLst>
          <a:outerShdw blurRad="50800" dist="38100" dir="2700000" algn="tl" rotWithShape="0">
            <a:prstClr val="black">
              <a:alpha val="40000"/>
            </a:prstClr>
          </a:outerShdw>
        </a:effectLst>
      </dgm:spPr>
      <dgm:t>
        <a:bodyPr/>
        <a:lstStyle/>
        <a:p>
          <a:pPr algn="ctr" rtl="0"/>
          <a:r>
            <a:rPr kumimoji="0" lang="en-US" sz="2000" b="0" i="0" u="none" strike="noStrike" cap="none" spc="0" normalizeH="0" baseline="0" noProof="0" dirty="0" smtClean="0">
              <a:ln>
                <a:noFill/>
              </a:ln>
              <a:solidFill>
                <a:schemeClr val="tx2"/>
              </a:solidFill>
              <a:effectLst/>
              <a:uLnTx/>
              <a:uFillTx/>
              <a:latin typeface="+mn-lt"/>
              <a:ea typeface="+mn-ea"/>
              <a:cs typeface="+mn-cs"/>
            </a:rPr>
            <a:t>Impact on Employment</a:t>
          </a:r>
          <a:endParaRPr lang="en-US" sz="2000" b="0" dirty="0">
            <a:solidFill>
              <a:schemeClr val="tx2"/>
            </a:solidFill>
          </a:endParaRPr>
        </a:p>
      </dgm:t>
    </dgm:pt>
    <dgm:pt modelId="{8231E5B3-6441-4584-8A2B-9ED5F14C564F}" type="parTrans" cxnId="{91F450E3-6704-41E4-B9D4-078465A5AAE7}">
      <dgm:prSet/>
      <dgm:spPr/>
      <dgm:t>
        <a:bodyPr/>
        <a:lstStyle/>
        <a:p>
          <a:pPr algn="ctr"/>
          <a:endParaRPr lang="en-US" sz="1800" b="0">
            <a:solidFill>
              <a:schemeClr val="tx2"/>
            </a:solidFill>
          </a:endParaRPr>
        </a:p>
      </dgm:t>
    </dgm:pt>
    <dgm:pt modelId="{81093B65-6514-40BD-A722-E93CAF76D56C}" type="sibTrans" cxnId="{91F450E3-6704-41E4-B9D4-078465A5AAE7}">
      <dgm:prSet/>
      <dgm:spPr/>
      <dgm:t>
        <a:bodyPr/>
        <a:lstStyle/>
        <a:p>
          <a:pPr algn="ctr"/>
          <a:endParaRPr lang="en-US" sz="1800" b="0">
            <a:solidFill>
              <a:schemeClr val="tx2"/>
            </a:solidFill>
          </a:endParaRPr>
        </a:p>
      </dgm:t>
    </dgm:pt>
    <dgm:pt modelId="{EB14AF5E-F4F4-4493-B484-D6949AE2CA4A}">
      <dgm:prSet phldrT="[Text]" custT="1"/>
      <dgm:spPr>
        <a:solidFill>
          <a:schemeClr val="bg1"/>
        </a:solidFill>
        <a:effectLst>
          <a:outerShdw blurRad="50800" dist="38100" dir="2700000" algn="tl" rotWithShape="0">
            <a:prstClr val="black">
              <a:alpha val="40000"/>
            </a:prstClr>
          </a:outerShdw>
        </a:effectLst>
      </dgm:spPr>
      <dgm:t>
        <a:bodyPr/>
        <a:lstStyle/>
        <a:p>
          <a:pPr algn="ctr" rtl="0"/>
          <a:r>
            <a:rPr lang="en-US" sz="2000" b="0" dirty="0" smtClean="0">
              <a:solidFill>
                <a:schemeClr val="tx2"/>
              </a:solidFill>
            </a:rPr>
            <a:t>Home Sharing</a:t>
          </a:r>
          <a:endParaRPr lang="en-US" sz="2000" b="0" dirty="0">
            <a:solidFill>
              <a:schemeClr val="tx2"/>
            </a:solidFill>
          </a:endParaRPr>
        </a:p>
      </dgm:t>
    </dgm:pt>
    <dgm:pt modelId="{3FA7C3B4-43AE-450C-8061-51FAC1D5C297}" type="parTrans" cxnId="{B00754D5-2113-4EAE-9E97-8D4D1CE80588}">
      <dgm:prSet/>
      <dgm:spPr/>
      <dgm:t>
        <a:bodyPr/>
        <a:lstStyle/>
        <a:p>
          <a:pPr algn="ctr"/>
          <a:endParaRPr lang="en-US" sz="1800" b="0">
            <a:solidFill>
              <a:schemeClr val="tx2"/>
            </a:solidFill>
          </a:endParaRPr>
        </a:p>
      </dgm:t>
    </dgm:pt>
    <dgm:pt modelId="{80A2F6A3-0F5A-4D06-AD0E-58C44826F8CD}" type="sibTrans" cxnId="{B00754D5-2113-4EAE-9E97-8D4D1CE80588}">
      <dgm:prSet/>
      <dgm:spPr/>
      <dgm:t>
        <a:bodyPr/>
        <a:lstStyle/>
        <a:p>
          <a:pPr algn="ctr"/>
          <a:endParaRPr lang="en-US" sz="1800" b="0">
            <a:solidFill>
              <a:schemeClr val="tx2"/>
            </a:solidFill>
          </a:endParaRPr>
        </a:p>
      </dgm:t>
    </dgm:pt>
    <dgm:pt modelId="{6BD4ABC1-7810-4D31-BBEA-DF1A19D24BD9}">
      <dgm:prSet phldrT="[Text]" custT="1"/>
      <dgm:spPr>
        <a:solidFill>
          <a:schemeClr val="bg1"/>
        </a:solidFill>
        <a:effectLst>
          <a:outerShdw blurRad="50800" dist="38100" dir="2700000" algn="tl" rotWithShape="0">
            <a:prstClr val="black">
              <a:alpha val="40000"/>
            </a:prstClr>
          </a:outerShdw>
        </a:effectLst>
      </dgm:spPr>
      <dgm:t>
        <a:bodyPr/>
        <a:lstStyle/>
        <a:p>
          <a:pPr algn="ctr" rtl="0"/>
          <a:r>
            <a:rPr lang="en-US" sz="2000" b="0" dirty="0" smtClean="0">
              <a:solidFill>
                <a:schemeClr val="tx2"/>
              </a:solidFill>
            </a:rPr>
            <a:t>Transportation Sharing</a:t>
          </a:r>
          <a:endParaRPr lang="en-US" sz="2000" b="0" dirty="0">
            <a:solidFill>
              <a:schemeClr val="tx2"/>
            </a:solidFill>
          </a:endParaRPr>
        </a:p>
      </dgm:t>
    </dgm:pt>
    <dgm:pt modelId="{D662443B-816A-4F84-B071-0533BE0C7999}" type="parTrans" cxnId="{5FAED146-58AC-4465-A72A-A967C31703EE}">
      <dgm:prSet/>
      <dgm:spPr/>
      <dgm:t>
        <a:bodyPr/>
        <a:lstStyle/>
        <a:p>
          <a:pPr algn="ctr"/>
          <a:endParaRPr lang="en-US" sz="1800" b="0">
            <a:solidFill>
              <a:schemeClr val="tx2"/>
            </a:solidFill>
          </a:endParaRPr>
        </a:p>
      </dgm:t>
    </dgm:pt>
    <dgm:pt modelId="{B678AFA3-4D8C-41A2-AE08-1592363E6DA3}" type="sibTrans" cxnId="{5FAED146-58AC-4465-A72A-A967C31703EE}">
      <dgm:prSet/>
      <dgm:spPr/>
      <dgm:t>
        <a:bodyPr/>
        <a:lstStyle/>
        <a:p>
          <a:pPr algn="ctr"/>
          <a:endParaRPr lang="en-US" sz="1800" b="0">
            <a:solidFill>
              <a:schemeClr val="tx2"/>
            </a:solidFill>
          </a:endParaRPr>
        </a:p>
      </dgm:t>
    </dgm:pt>
    <dgm:pt modelId="{1ABAD21F-DB41-492D-96D2-5F4918F65023}">
      <dgm:prSet phldrT="[Text]" custT="1"/>
      <dgm:spPr>
        <a:solidFill>
          <a:schemeClr val="bg1"/>
        </a:solidFill>
        <a:effectLst>
          <a:outerShdw blurRad="50800" dist="38100" dir="2700000" algn="tl" rotWithShape="0">
            <a:prstClr val="black">
              <a:alpha val="40000"/>
            </a:prstClr>
          </a:outerShdw>
        </a:effectLst>
      </dgm:spPr>
      <dgm:t>
        <a:bodyPr/>
        <a:lstStyle/>
        <a:p>
          <a:pPr algn="ctr" rtl="0"/>
          <a:r>
            <a:rPr kumimoji="0" lang="en-US" sz="2000" b="0" i="0" u="none" strike="noStrike" cap="none" spc="0" normalizeH="0" baseline="0" noProof="0" dirty="0" smtClean="0">
              <a:ln>
                <a:noFill/>
              </a:ln>
              <a:solidFill>
                <a:schemeClr val="tx2"/>
              </a:solidFill>
              <a:effectLst/>
              <a:uLnTx/>
              <a:uFillTx/>
              <a:latin typeface="+mn-lt"/>
              <a:ea typeface="+mn-ea"/>
              <a:cs typeface="+mn-cs"/>
            </a:rPr>
            <a:t>Takeaways/Wrap Up</a:t>
          </a:r>
          <a:endParaRPr lang="en-US" sz="2000" b="0" dirty="0">
            <a:solidFill>
              <a:schemeClr val="tx2"/>
            </a:solidFill>
          </a:endParaRPr>
        </a:p>
      </dgm:t>
    </dgm:pt>
    <dgm:pt modelId="{149BF429-DA49-48B5-B8C0-F4640D8F3EE6}" type="parTrans" cxnId="{BC91560F-EF4F-4F8A-8572-A4523306C1F6}">
      <dgm:prSet/>
      <dgm:spPr/>
      <dgm:t>
        <a:bodyPr/>
        <a:lstStyle/>
        <a:p>
          <a:endParaRPr lang="en-US"/>
        </a:p>
      </dgm:t>
    </dgm:pt>
    <dgm:pt modelId="{611099D8-32CD-42D6-BA7D-4A5884471492}" type="sibTrans" cxnId="{BC91560F-EF4F-4F8A-8572-A4523306C1F6}">
      <dgm:prSet/>
      <dgm:spPr/>
      <dgm:t>
        <a:bodyPr/>
        <a:lstStyle/>
        <a:p>
          <a:endParaRPr lang="en-US"/>
        </a:p>
      </dgm:t>
    </dgm:pt>
    <dgm:pt modelId="{443C40CE-43DE-46FF-827D-B2217FAD25B8}">
      <dgm:prSet phldrT="[Text]" custT="1"/>
      <dgm:spPr>
        <a:solidFill>
          <a:schemeClr val="bg1"/>
        </a:solidFill>
        <a:effectLst>
          <a:outerShdw blurRad="50800" dist="38100" dir="2700000" algn="tl" rotWithShape="0">
            <a:prstClr val="black">
              <a:alpha val="40000"/>
            </a:prstClr>
          </a:outerShdw>
        </a:effectLst>
      </dgm:spPr>
      <dgm:t>
        <a:bodyPr/>
        <a:lstStyle/>
        <a:p>
          <a:pPr algn="ctr" rtl="0"/>
          <a:r>
            <a:rPr kumimoji="0" lang="en-US" sz="2000" b="0" i="0" u="none" strike="noStrike" cap="none" spc="0" normalizeH="0" baseline="0" noProof="0" dirty="0" smtClean="0">
              <a:ln>
                <a:noFill/>
              </a:ln>
              <a:solidFill>
                <a:schemeClr val="tx2"/>
              </a:solidFill>
              <a:effectLst/>
              <a:uLnTx/>
              <a:uFillTx/>
              <a:latin typeface="+mn-lt"/>
              <a:ea typeface="+mn-ea"/>
              <a:cs typeface="+mn-cs"/>
            </a:rPr>
            <a:t>Legal and Insurance – General Considerations</a:t>
          </a:r>
          <a:endParaRPr lang="en-US" sz="2000" b="0" dirty="0">
            <a:solidFill>
              <a:schemeClr val="tx2"/>
            </a:solidFill>
          </a:endParaRPr>
        </a:p>
      </dgm:t>
    </dgm:pt>
    <dgm:pt modelId="{C87AF894-B9F1-430D-9E50-01DD6DA889B9}" type="parTrans" cxnId="{938C16BE-3D39-49C5-8EED-C63829F203FD}">
      <dgm:prSet/>
      <dgm:spPr/>
      <dgm:t>
        <a:bodyPr/>
        <a:lstStyle/>
        <a:p>
          <a:endParaRPr lang="en-US"/>
        </a:p>
      </dgm:t>
    </dgm:pt>
    <dgm:pt modelId="{0388E92F-11FB-4902-AE2A-A8C413735286}" type="sibTrans" cxnId="{938C16BE-3D39-49C5-8EED-C63829F203FD}">
      <dgm:prSet/>
      <dgm:spPr/>
      <dgm:t>
        <a:bodyPr/>
        <a:lstStyle/>
        <a:p>
          <a:endParaRPr lang="en-US"/>
        </a:p>
      </dgm:t>
    </dgm:pt>
    <dgm:pt modelId="{EAF7492A-2076-481C-A9FD-146083B7482C}" type="pres">
      <dgm:prSet presAssocID="{0068DFF3-F028-4821-B3AB-9AE5E34DC258}" presName="linear" presStyleCnt="0">
        <dgm:presLayoutVars>
          <dgm:animLvl val="lvl"/>
          <dgm:resizeHandles val="exact"/>
        </dgm:presLayoutVars>
      </dgm:prSet>
      <dgm:spPr/>
      <dgm:t>
        <a:bodyPr/>
        <a:lstStyle/>
        <a:p>
          <a:endParaRPr lang="en-US"/>
        </a:p>
      </dgm:t>
    </dgm:pt>
    <dgm:pt modelId="{4EAA766B-61E1-49CE-80C9-012C695A2472}" type="pres">
      <dgm:prSet presAssocID="{3130C2E7-BABA-44AA-8464-E951289FEC47}" presName="parentText" presStyleLbl="node1" presStyleIdx="0" presStyleCnt="6">
        <dgm:presLayoutVars>
          <dgm:chMax val="0"/>
          <dgm:bulletEnabled val="1"/>
        </dgm:presLayoutVars>
      </dgm:prSet>
      <dgm:spPr>
        <a:prstGeom prst="rect">
          <a:avLst/>
        </a:prstGeom>
      </dgm:spPr>
      <dgm:t>
        <a:bodyPr/>
        <a:lstStyle/>
        <a:p>
          <a:endParaRPr lang="en-US"/>
        </a:p>
      </dgm:t>
    </dgm:pt>
    <dgm:pt modelId="{4E3E75D1-F586-4BEC-B194-830504AAF16C}" type="pres">
      <dgm:prSet presAssocID="{E1119BCD-7783-4F73-BDCE-8248CDB5A46A}" presName="spacer" presStyleCnt="0"/>
      <dgm:spPr/>
    </dgm:pt>
    <dgm:pt modelId="{6EB693B2-DEB2-4175-9F92-396AC322EC93}" type="pres">
      <dgm:prSet presAssocID="{D96977E6-6216-4E96-BF7D-DED96F2F664A}" presName="parentText" presStyleLbl="node1" presStyleIdx="1" presStyleCnt="6" custLinFactNeighborX="3863">
        <dgm:presLayoutVars>
          <dgm:chMax val="0"/>
          <dgm:bulletEnabled val="1"/>
        </dgm:presLayoutVars>
      </dgm:prSet>
      <dgm:spPr>
        <a:prstGeom prst="rect">
          <a:avLst/>
        </a:prstGeom>
      </dgm:spPr>
      <dgm:t>
        <a:bodyPr/>
        <a:lstStyle/>
        <a:p>
          <a:endParaRPr lang="en-US"/>
        </a:p>
      </dgm:t>
    </dgm:pt>
    <dgm:pt modelId="{A215FA6F-83DF-49DC-9AC3-77789B4289A1}" type="pres">
      <dgm:prSet presAssocID="{81093B65-6514-40BD-A722-E93CAF76D56C}" presName="spacer" presStyleCnt="0"/>
      <dgm:spPr/>
    </dgm:pt>
    <dgm:pt modelId="{216BC616-572E-44E1-B095-03B9EAC638D7}" type="pres">
      <dgm:prSet presAssocID="{443C40CE-43DE-46FF-827D-B2217FAD25B8}" presName="parentText" presStyleLbl="node1" presStyleIdx="2" presStyleCnt="6" custLinFactNeighborX="3863">
        <dgm:presLayoutVars>
          <dgm:chMax val="0"/>
          <dgm:bulletEnabled val="1"/>
        </dgm:presLayoutVars>
      </dgm:prSet>
      <dgm:spPr>
        <a:prstGeom prst="rect">
          <a:avLst/>
        </a:prstGeom>
      </dgm:spPr>
      <dgm:t>
        <a:bodyPr/>
        <a:lstStyle/>
        <a:p>
          <a:endParaRPr lang="en-US"/>
        </a:p>
      </dgm:t>
    </dgm:pt>
    <dgm:pt modelId="{CBC21066-571A-4A99-BE90-8DE0570AD49E}" type="pres">
      <dgm:prSet presAssocID="{0388E92F-11FB-4902-AE2A-A8C413735286}" presName="spacer" presStyleCnt="0"/>
      <dgm:spPr/>
    </dgm:pt>
    <dgm:pt modelId="{365F7C2C-584D-4861-9C59-EB436419D028}" type="pres">
      <dgm:prSet presAssocID="{EB14AF5E-F4F4-4493-B484-D6949AE2CA4A}" presName="parentText" presStyleLbl="node1" presStyleIdx="3" presStyleCnt="6">
        <dgm:presLayoutVars>
          <dgm:chMax val="0"/>
          <dgm:bulletEnabled val="1"/>
        </dgm:presLayoutVars>
      </dgm:prSet>
      <dgm:spPr>
        <a:prstGeom prst="rect">
          <a:avLst/>
        </a:prstGeom>
      </dgm:spPr>
      <dgm:t>
        <a:bodyPr/>
        <a:lstStyle/>
        <a:p>
          <a:endParaRPr lang="en-US"/>
        </a:p>
      </dgm:t>
    </dgm:pt>
    <dgm:pt modelId="{AC5B3AA9-CF69-4468-B2DF-4CEA33CE73E5}" type="pres">
      <dgm:prSet presAssocID="{80A2F6A3-0F5A-4D06-AD0E-58C44826F8CD}" presName="spacer" presStyleCnt="0"/>
      <dgm:spPr/>
    </dgm:pt>
    <dgm:pt modelId="{35815299-801D-48EB-A459-CB38EBBEB1F1}" type="pres">
      <dgm:prSet presAssocID="{6BD4ABC1-7810-4D31-BBEA-DF1A19D24BD9}" presName="parentText" presStyleLbl="node1" presStyleIdx="4" presStyleCnt="6" custLinFactNeighborX="22577" custLinFactNeighborY="62256">
        <dgm:presLayoutVars>
          <dgm:chMax val="0"/>
          <dgm:bulletEnabled val="1"/>
        </dgm:presLayoutVars>
      </dgm:prSet>
      <dgm:spPr>
        <a:prstGeom prst="rect">
          <a:avLst/>
        </a:prstGeom>
      </dgm:spPr>
      <dgm:t>
        <a:bodyPr/>
        <a:lstStyle/>
        <a:p>
          <a:endParaRPr lang="en-US"/>
        </a:p>
      </dgm:t>
    </dgm:pt>
    <dgm:pt modelId="{E6602BBF-9A95-411D-8D83-A2D1F777D595}" type="pres">
      <dgm:prSet presAssocID="{B678AFA3-4D8C-41A2-AE08-1592363E6DA3}" presName="spacer" presStyleCnt="0"/>
      <dgm:spPr/>
    </dgm:pt>
    <dgm:pt modelId="{CBD051DD-17D4-43D4-9336-4A2AE93F69AB}" type="pres">
      <dgm:prSet presAssocID="{1ABAD21F-DB41-492D-96D2-5F4918F65023}" presName="parentText" presStyleLbl="node1" presStyleIdx="5" presStyleCnt="6" custLinFactNeighborX="12770" custLinFactNeighborY="42142">
        <dgm:presLayoutVars>
          <dgm:chMax val="0"/>
          <dgm:bulletEnabled val="1"/>
        </dgm:presLayoutVars>
      </dgm:prSet>
      <dgm:spPr>
        <a:prstGeom prst="rect">
          <a:avLst/>
        </a:prstGeom>
      </dgm:spPr>
      <dgm:t>
        <a:bodyPr/>
        <a:lstStyle/>
        <a:p>
          <a:endParaRPr lang="en-US"/>
        </a:p>
      </dgm:t>
    </dgm:pt>
  </dgm:ptLst>
  <dgm:cxnLst>
    <dgm:cxn modelId="{2A903120-0784-453F-BC0E-BBEBC54104B5}" type="presOf" srcId="{D96977E6-6216-4E96-BF7D-DED96F2F664A}" destId="{6EB693B2-DEB2-4175-9F92-396AC322EC93}" srcOrd="0" destOrd="0" presId="urn:microsoft.com/office/officeart/2005/8/layout/vList2"/>
    <dgm:cxn modelId="{938C16BE-3D39-49C5-8EED-C63829F203FD}" srcId="{0068DFF3-F028-4821-B3AB-9AE5E34DC258}" destId="{443C40CE-43DE-46FF-827D-B2217FAD25B8}" srcOrd="2" destOrd="0" parTransId="{C87AF894-B9F1-430D-9E50-01DD6DA889B9}" sibTransId="{0388E92F-11FB-4902-AE2A-A8C413735286}"/>
    <dgm:cxn modelId="{A5F0DBF6-6671-4AB6-81F6-08B4F2AF7DFD}" type="presOf" srcId="{EB14AF5E-F4F4-4493-B484-D6949AE2CA4A}" destId="{365F7C2C-584D-4861-9C59-EB436419D028}" srcOrd="0" destOrd="0" presId="urn:microsoft.com/office/officeart/2005/8/layout/vList2"/>
    <dgm:cxn modelId="{91F450E3-6704-41E4-B9D4-078465A5AAE7}" srcId="{0068DFF3-F028-4821-B3AB-9AE5E34DC258}" destId="{D96977E6-6216-4E96-BF7D-DED96F2F664A}" srcOrd="1" destOrd="0" parTransId="{8231E5B3-6441-4584-8A2B-9ED5F14C564F}" sibTransId="{81093B65-6514-40BD-A722-E93CAF76D56C}"/>
    <dgm:cxn modelId="{87362A67-93F4-48CB-8EA1-CFC8493669DA}" type="presOf" srcId="{0068DFF3-F028-4821-B3AB-9AE5E34DC258}" destId="{EAF7492A-2076-481C-A9FD-146083B7482C}" srcOrd="0" destOrd="0" presId="urn:microsoft.com/office/officeart/2005/8/layout/vList2"/>
    <dgm:cxn modelId="{698E1344-961D-49F0-9380-FA51A0DEB883}" srcId="{0068DFF3-F028-4821-B3AB-9AE5E34DC258}" destId="{3130C2E7-BABA-44AA-8464-E951289FEC47}" srcOrd="0" destOrd="0" parTransId="{48859555-5E90-4B81-8E92-719E89167600}" sibTransId="{E1119BCD-7783-4F73-BDCE-8248CDB5A46A}"/>
    <dgm:cxn modelId="{5FAED146-58AC-4465-A72A-A967C31703EE}" srcId="{0068DFF3-F028-4821-B3AB-9AE5E34DC258}" destId="{6BD4ABC1-7810-4D31-BBEA-DF1A19D24BD9}" srcOrd="4" destOrd="0" parTransId="{D662443B-816A-4F84-B071-0533BE0C7999}" sibTransId="{B678AFA3-4D8C-41A2-AE08-1592363E6DA3}"/>
    <dgm:cxn modelId="{533BA07F-457E-4D55-9545-E8CB1972DB5E}" type="presOf" srcId="{6BD4ABC1-7810-4D31-BBEA-DF1A19D24BD9}" destId="{35815299-801D-48EB-A459-CB38EBBEB1F1}" srcOrd="0" destOrd="0" presId="urn:microsoft.com/office/officeart/2005/8/layout/vList2"/>
    <dgm:cxn modelId="{BC91560F-EF4F-4F8A-8572-A4523306C1F6}" srcId="{0068DFF3-F028-4821-B3AB-9AE5E34DC258}" destId="{1ABAD21F-DB41-492D-96D2-5F4918F65023}" srcOrd="5" destOrd="0" parTransId="{149BF429-DA49-48B5-B8C0-F4640D8F3EE6}" sibTransId="{611099D8-32CD-42D6-BA7D-4A5884471492}"/>
    <dgm:cxn modelId="{F89A3C42-6F34-447E-BF54-D4CF59207849}" type="presOf" srcId="{443C40CE-43DE-46FF-827D-B2217FAD25B8}" destId="{216BC616-572E-44E1-B095-03B9EAC638D7}" srcOrd="0" destOrd="0" presId="urn:microsoft.com/office/officeart/2005/8/layout/vList2"/>
    <dgm:cxn modelId="{016499D4-61C5-45CE-9118-EA3DFE6BF475}" type="presOf" srcId="{3130C2E7-BABA-44AA-8464-E951289FEC47}" destId="{4EAA766B-61E1-49CE-80C9-012C695A2472}" srcOrd="0" destOrd="0" presId="urn:microsoft.com/office/officeart/2005/8/layout/vList2"/>
    <dgm:cxn modelId="{B1855365-7B85-415C-BAF8-98787E937606}" type="presOf" srcId="{1ABAD21F-DB41-492D-96D2-5F4918F65023}" destId="{CBD051DD-17D4-43D4-9336-4A2AE93F69AB}" srcOrd="0" destOrd="0" presId="urn:microsoft.com/office/officeart/2005/8/layout/vList2"/>
    <dgm:cxn modelId="{B00754D5-2113-4EAE-9E97-8D4D1CE80588}" srcId="{0068DFF3-F028-4821-B3AB-9AE5E34DC258}" destId="{EB14AF5E-F4F4-4493-B484-D6949AE2CA4A}" srcOrd="3" destOrd="0" parTransId="{3FA7C3B4-43AE-450C-8061-51FAC1D5C297}" sibTransId="{80A2F6A3-0F5A-4D06-AD0E-58C44826F8CD}"/>
    <dgm:cxn modelId="{DD597D28-6191-48C0-B989-9BE7E1B11F3E}" type="presParOf" srcId="{EAF7492A-2076-481C-A9FD-146083B7482C}" destId="{4EAA766B-61E1-49CE-80C9-012C695A2472}" srcOrd="0" destOrd="0" presId="urn:microsoft.com/office/officeart/2005/8/layout/vList2"/>
    <dgm:cxn modelId="{3A0181E2-A271-40F3-9C31-5E2E6BC1E710}" type="presParOf" srcId="{EAF7492A-2076-481C-A9FD-146083B7482C}" destId="{4E3E75D1-F586-4BEC-B194-830504AAF16C}" srcOrd="1" destOrd="0" presId="urn:microsoft.com/office/officeart/2005/8/layout/vList2"/>
    <dgm:cxn modelId="{F2FFE4BA-A3A2-43DA-AAB1-F8FC393AC653}" type="presParOf" srcId="{EAF7492A-2076-481C-A9FD-146083B7482C}" destId="{6EB693B2-DEB2-4175-9F92-396AC322EC93}" srcOrd="2" destOrd="0" presId="urn:microsoft.com/office/officeart/2005/8/layout/vList2"/>
    <dgm:cxn modelId="{F04C4787-5B09-4031-8089-1B10B774130E}" type="presParOf" srcId="{EAF7492A-2076-481C-A9FD-146083B7482C}" destId="{A215FA6F-83DF-49DC-9AC3-77789B4289A1}" srcOrd="3" destOrd="0" presId="urn:microsoft.com/office/officeart/2005/8/layout/vList2"/>
    <dgm:cxn modelId="{811998CE-B6A5-4C20-89F5-096CFED246B2}" type="presParOf" srcId="{EAF7492A-2076-481C-A9FD-146083B7482C}" destId="{216BC616-572E-44E1-B095-03B9EAC638D7}" srcOrd="4" destOrd="0" presId="urn:microsoft.com/office/officeart/2005/8/layout/vList2"/>
    <dgm:cxn modelId="{9E76205F-C230-4C3E-BDB1-BFDA48725924}" type="presParOf" srcId="{EAF7492A-2076-481C-A9FD-146083B7482C}" destId="{CBC21066-571A-4A99-BE90-8DE0570AD49E}" srcOrd="5" destOrd="0" presId="urn:microsoft.com/office/officeart/2005/8/layout/vList2"/>
    <dgm:cxn modelId="{9B4335D6-FCF9-40EC-950A-42B8F6818021}" type="presParOf" srcId="{EAF7492A-2076-481C-A9FD-146083B7482C}" destId="{365F7C2C-584D-4861-9C59-EB436419D028}" srcOrd="6" destOrd="0" presId="urn:microsoft.com/office/officeart/2005/8/layout/vList2"/>
    <dgm:cxn modelId="{04F3752B-2D22-489F-B000-9F0B68F22672}" type="presParOf" srcId="{EAF7492A-2076-481C-A9FD-146083B7482C}" destId="{AC5B3AA9-CF69-4468-B2DF-4CEA33CE73E5}" srcOrd="7" destOrd="0" presId="urn:microsoft.com/office/officeart/2005/8/layout/vList2"/>
    <dgm:cxn modelId="{95B02A93-CBBF-480B-A3AB-8C94A58CA1B6}" type="presParOf" srcId="{EAF7492A-2076-481C-A9FD-146083B7482C}" destId="{35815299-801D-48EB-A459-CB38EBBEB1F1}" srcOrd="8" destOrd="0" presId="urn:microsoft.com/office/officeart/2005/8/layout/vList2"/>
    <dgm:cxn modelId="{C5032BB1-FF5A-44B2-A85C-A70D72B097AE}" type="presParOf" srcId="{EAF7492A-2076-481C-A9FD-146083B7482C}" destId="{E6602BBF-9A95-411D-8D83-A2D1F777D595}" srcOrd="9" destOrd="0" presId="urn:microsoft.com/office/officeart/2005/8/layout/vList2"/>
    <dgm:cxn modelId="{1DF707EC-6E81-4153-9078-FF82B82F9FDD}" type="presParOf" srcId="{EAF7492A-2076-481C-A9FD-146083B7482C}" destId="{CBD051DD-17D4-43D4-9336-4A2AE93F69A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EE1CF-4F0F-4CAE-8408-DA8C0A2B5142}"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CAD026EB-8750-41CF-A354-248A302F2886}">
      <dgm:prSet phldrT="[Text]" custT="1"/>
      <dgm:spPr>
        <a:solidFill>
          <a:schemeClr val="accent4">
            <a:lumMod val="20000"/>
            <a:lumOff val="80000"/>
          </a:schemeClr>
        </a:solidFill>
        <a:ln>
          <a:solidFill>
            <a:srgbClr val="00B0F0"/>
          </a:solidFill>
        </a:ln>
      </dgm:spPr>
      <dgm:t>
        <a:bodyPr/>
        <a:lstStyle/>
        <a:p>
          <a:r>
            <a:rPr lang="en-US" sz="3200" dirty="0" smtClean="0">
              <a:solidFill>
                <a:srgbClr val="0070C0"/>
              </a:solidFill>
            </a:rPr>
            <a:t>Seller</a:t>
          </a:r>
        </a:p>
        <a:p>
          <a:r>
            <a:rPr lang="en-US" sz="1000" dirty="0" smtClean="0">
              <a:solidFill>
                <a:srgbClr val="0070C0"/>
              </a:solidFill>
            </a:rPr>
            <a:t>(On Demand, Freelance Provider) </a:t>
          </a:r>
          <a:endParaRPr lang="en-US" sz="1000" dirty="0">
            <a:solidFill>
              <a:srgbClr val="0070C0"/>
            </a:solidFill>
          </a:endParaRPr>
        </a:p>
      </dgm:t>
    </dgm:pt>
    <dgm:pt modelId="{6288FFAD-A3E9-4DED-A545-4D1C165FF574}" type="parTrans" cxnId="{B7F02BCC-D654-4E0E-9273-CBA26347879A}">
      <dgm:prSet/>
      <dgm:spPr/>
      <dgm:t>
        <a:bodyPr/>
        <a:lstStyle/>
        <a:p>
          <a:endParaRPr lang="en-US"/>
        </a:p>
      </dgm:t>
    </dgm:pt>
    <dgm:pt modelId="{2FEC3637-052F-42E3-A726-20801900EC1D}" type="sibTrans" cxnId="{B7F02BCC-D654-4E0E-9273-CBA26347879A}">
      <dgm:prSet/>
      <dgm:spPr/>
      <dgm:t>
        <a:bodyPr/>
        <a:lstStyle/>
        <a:p>
          <a:endParaRPr lang="en-US"/>
        </a:p>
      </dgm:t>
    </dgm:pt>
    <dgm:pt modelId="{296D74F8-B83F-4003-9C56-8BD806EE957F}">
      <dgm:prSet phldrT="[Text]" custT="1"/>
      <dgm:spPr>
        <a:solidFill>
          <a:schemeClr val="accent4">
            <a:lumMod val="20000"/>
            <a:lumOff val="80000"/>
          </a:schemeClr>
        </a:solidFill>
        <a:ln>
          <a:solidFill>
            <a:srgbClr val="00B0F0"/>
          </a:solidFill>
        </a:ln>
      </dgm:spPr>
      <dgm:t>
        <a:bodyPr/>
        <a:lstStyle/>
        <a:p>
          <a:r>
            <a:rPr lang="en-US" sz="3200" dirty="0" smtClean="0">
              <a:solidFill>
                <a:srgbClr val="0070C0"/>
              </a:solidFill>
            </a:rPr>
            <a:t>Buyer</a:t>
          </a:r>
        </a:p>
        <a:p>
          <a:r>
            <a:rPr lang="en-US" sz="1000" dirty="0" smtClean="0">
              <a:solidFill>
                <a:srgbClr val="0070C0"/>
              </a:solidFill>
            </a:rPr>
            <a:t>(On Demand User) </a:t>
          </a:r>
          <a:endParaRPr lang="en-US" sz="1000" dirty="0">
            <a:solidFill>
              <a:srgbClr val="0070C0"/>
            </a:solidFill>
          </a:endParaRPr>
        </a:p>
      </dgm:t>
    </dgm:pt>
    <dgm:pt modelId="{FE25781F-E693-48DF-95FD-375D8A60FA19}" type="parTrans" cxnId="{EC5F3355-8713-4E1E-9C23-4698E934C602}">
      <dgm:prSet/>
      <dgm:spPr/>
      <dgm:t>
        <a:bodyPr/>
        <a:lstStyle/>
        <a:p>
          <a:endParaRPr lang="en-US"/>
        </a:p>
      </dgm:t>
    </dgm:pt>
    <dgm:pt modelId="{FA81FE33-EB37-4631-A828-D46541380A00}" type="sibTrans" cxnId="{EC5F3355-8713-4E1E-9C23-4698E934C602}">
      <dgm:prSet/>
      <dgm:spPr/>
      <dgm:t>
        <a:bodyPr/>
        <a:lstStyle/>
        <a:p>
          <a:endParaRPr lang="en-US"/>
        </a:p>
      </dgm:t>
    </dgm:pt>
    <dgm:pt modelId="{A9A01B09-DCB1-4CE5-88ED-47CF8FC95A52}" type="pres">
      <dgm:prSet presAssocID="{433EE1CF-4F0F-4CAE-8408-DA8C0A2B5142}" presName="diagram" presStyleCnt="0">
        <dgm:presLayoutVars>
          <dgm:dir/>
          <dgm:resizeHandles val="exact"/>
        </dgm:presLayoutVars>
      </dgm:prSet>
      <dgm:spPr/>
      <dgm:t>
        <a:bodyPr/>
        <a:lstStyle/>
        <a:p>
          <a:endParaRPr lang="en-US"/>
        </a:p>
      </dgm:t>
    </dgm:pt>
    <dgm:pt modelId="{A26707F2-9CF7-493D-A710-AB3B5EEDA0B1}" type="pres">
      <dgm:prSet presAssocID="{CAD026EB-8750-41CF-A354-248A302F2886}" presName="arrow" presStyleLbl="node1" presStyleIdx="0" presStyleCnt="2" custRadScaleRad="103027" custRadScaleInc="-233">
        <dgm:presLayoutVars>
          <dgm:bulletEnabled val="1"/>
        </dgm:presLayoutVars>
      </dgm:prSet>
      <dgm:spPr/>
      <dgm:t>
        <a:bodyPr/>
        <a:lstStyle/>
        <a:p>
          <a:endParaRPr lang="en-US"/>
        </a:p>
      </dgm:t>
    </dgm:pt>
    <dgm:pt modelId="{65F8C5C1-BB30-4E8E-B3A5-67593941F2A6}" type="pres">
      <dgm:prSet presAssocID="{296D74F8-B83F-4003-9C56-8BD806EE957F}" presName="arrow" presStyleLbl="node1" presStyleIdx="1" presStyleCnt="2" custRadScaleRad="100079" custRadScaleInc="-114">
        <dgm:presLayoutVars>
          <dgm:bulletEnabled val="1"/>
        </dgm:presLayoutVars>
      </dgm:prSet>
      <dgm:spPr/>
      <dgm:t>
        <a:bodyPr/>
        <a:lstStyle/>
        <a:p>
          <a:endParaRPr lang="en-US"/>
        </a:p>
      </dgm:t>
    </dgm:pt>
  </dgm:ptLst>
  <dgm:cxnLst>
    <dgm:cxn modelId="{BA520126-69A5-4F0B-99EA-C93AA6A65733}" type="presOf" srcId="{CAD026EB-8750-41CF-A354-248A302F2886}" destId="{A26707F2-9CF7-493D-A710-AB3B5EEDA0B1}" srcOrd="0" destOrd="0" presId="urn:microsoft.com/office/officeart/2005/8/layout/arrow5"/>
    <dgm:cxn modelId="{EC5F3355-8713-4E1E-9C23-4698E934C602}" srcId="{433EE1CF-4F0F-4CAE-8408-DA8C0A2B5142}" destId="{296D74F8-B83F-4003-9C56-8BD806EE957F}" srcOrd="1" destOrd="0" parTransId="{FE25781F-E693-48DF-95FD-375D8A60FA19}" sibTransId="{FA81FE33-EB37-4631-A828-D46541380A00}"/>
    <dgm:cxn modelId="{2B7DAAF0-854A-4353-9D05-AE69D94579FC}" type="presOf" srcId="{296D74F8-B83F-4003-9C56-8BD806EE957F}" destId="{65F8C5C1-BB30-4E8E-B3A5-67593941F2A6}" srcOrd="0" destOrd="0" presId="urn:microsoft.com/office/officeart/2005/8/layout/arrow5"/>
    <dgm:cxn modelId="{B7F02BCC-D654-4E0E-9273-CBA26347879A}" srcId="{433EE1CF-4F0F-4CAE-8408-DA8C0A2B5142}" destId="{CAD026EB-8750-41CF-A354-248A302F2886}" srcOrd="0" destOrd="0" parTransId="{6288FFAD-A3E9-4DED-A545-4D1C165FF574}" sibTransId="{2FEC3637-052F-42E3-A726-20801900EC1D}"/>
    <dgm:cxn modelId="{11DCDEB2-5F67-4C31-8CAC-4F92BA04D2DC}" type="presOf" srcId="{433EE1CF-4F0F-4CAE-8408-DA8C0A2B5142}" destId="{A9A01B09-DCB1-4CE5-88ED-47CF8FC95A52}" srcOrd="0" destOrd="0" presId="urn:microsoft.com/office/officeart/2005/8/layout/arrow5"/>
    <dgm:cxn modelId="{CF0E1E70-37DA-4719-B60A-D789F75BA30C}" type="presParOf" srcId="{A9A01B09-DCB1-4CE5-88ED-47CF8FC95A52}" destId="{A26707F2-9CF7-493D-A710-AB3B5EEDA0B1}" srcOrd="0" destOrd="0" presId="urn:microsoft.com/office/officeart/2005/8/layout/arrow5"/>
    <dgm:cxn modelId="{E4B8A221-E6CF-41C5-93C9-E4716CCA3157}" type="presParOf" srcId="{A9A01B09-DCB1-4CE5-88ED-47CF8FC95A52}" destId="{65F8C5C1-BB30-4E8E-B3A5-67593941F2A6}"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D4601A-E982-486B-84DD-783D0218E0AB}"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47D21A59-3C5A-444E-90A2-E96AF521B63F}">
      <dgm:prSet phldrT="[Text]" custT="1"/>
      <dgm:spPr>
        <a:solidFill>
          <a:schemeClr val="bg1"/>
        </a:solidFill>
        <a:ln>
          <a:solidFill>
            <a:srgbClr val="00B0F0"/>
          </a:solidFill>
        </a:ln>
      </dgm:spPr>
      <dgm:t>
        <a:bodyPr/>
        <a:lstStyle/>
        <a:p>
          <a:r>
            <a:rPr lang="en-US" sz="2000" dirty="0" smtClean="0">
              <a:solidFill>
                <a:srgbClr val="0070C0"/>
              </a:solidFill>
            </a:rPr>
            <a:t>Alternate Forms of</a:t>
          </a:r>
          <a:r>
            <a:rPr lang="en-US" sz="2200" dirty="0" smtClean="0">
              <a:solidFill>
                <a:srgbClr val="0070C0"/>
              </a:solidFill>
            </a:rPr>
            <a:t>:</a:t>
          </a:r>
          <a:endParaRPr lang="en-US" sz="2200" dirty="0">
            <a:solidFill>
              <a:srgbClr val="0070C0"/>
            </a:solidFill>
          </a:endParaRPr>
        </a:p>
      </dgm:t>
    </dgm:pt>
    <dgm:pt modelId="{CDEDD478-7282-491F-93B5-B4ADE0081036}" type="parTrans" cxnId="{2C2452F9-4654-4359-AFE3-AEC436BCD93A}">
      <dgm:prSet/>
      <dgm:spPr/>
      <dgm:t>
        <a:bodyPr/>
        <a:lstStyle/>
        <a:p>
          <a:endParaRPr lang="en-US"/>
        </a:p>
      </dgm:t>
    </dgm:pt>
    <dgm:pt modelId="{903BED6B-3B56-4133-97FC-61E8270640C9}" type="sibTrans" cxnId="{2C2452F9-4654-4359-AFE3-AEC436BCD93A}">
      <dgm:prSet/>
      <dgm:spPr/>
      <dgm:t>
        <a:bodyPr/>
        <a:lstStyle/>
        <a:p>
          <a:endParaRPr lang="en-US"/>
        </a:p>
      </dgm:t>
    </dgm:pt>
    <dgm:pt modelId="{B4D6D9B7-95E6-4665-9127-13B738B733B1}">
      <dgm:prSet phldrT="[Text]"/>
      <dgm:spPr>
        <a:solidFill>
          <a:schemeClr val="accent5">
            <a:lumMod val="60000"/>
            <a:lumOff val="40000"/>
          </a:schemeClr>
        </a:solidFill>
      </dgm:spPr>
      <dgm:t>
        <a:bodyPr/>
        <a:lstStyle/>
        <a:p>
          <a:r>
            <a:rPr lang="en-US" dirty="0" smtClean="0"/>
            <a:t>Generation Shift in Thinking</a:t>
          </a:r>
          <a:endParaRPr lang="en-US" dirty="0"/>
        </a:p>
      </dgm:t>
    </dgm:pt>
    <dgm:pt modelId="{8493B59F-9273-4D8D-8444-2BE1F1123629}" type="parTrans" cxnId="{E01AF0AE-81D2-4187-8A45-BD1B7F2A6196}">
      <dgm:prSet/>
      <dgm:spPr/>
      <dgm:t>
        <a:bodyPr/>
        <a:lstStyle/>
        <a:p>
          <a:endParaRPr lang="en-US"/>
        </a:p>
      </dgm:t>
    </dgm:pt>
    <dgm:pt modelId="{CF564952-BC5E-49CF-972B-5658F3B05BBE}" type="sibTrans" cxnId="{E01AF0AE-81D2-4187-8A45-BD1B7F2A6196}">
      <dgm:prSet/>
      <dgm:spPr/>
      <dgm:t>
        <a:bodyPr/>
        <a:lstStyle/>
        <a:p>
          <a:endParaRPr lang="en-US"/>
        </a:p>
      </dgm:t>
    </dgm:pt>
    <dgm:pt modelId="{B7B19F92-222E-439D-B3A9-0D6614D8E4B7}">
      <dgm:prSet phldrT="[Text]" custT="1"/>
      <dgm:spPr>
        <a:solidFill>
          <a:schemeClr val="accent5">
            <a:lumMod val="60000"/>
            <a:lumOff val="40000"/>
          </a:schemeClr>
        </a:solidFill>
      </dgm:spPr>
      <dgm:t>
        <a:bodyPr/>
        <a:lstStyle/>
        <a:p>
          <a:r>
            <a:rPr lang="en-US" sz="2000" dirty="0" smtClean="0"/>
            <a:t>Property use</a:t>
          </a:r>
          <a:endParaRPr lang="en-US" sz="2000" dirty="0"/>
        </a:p>
      </dgm:t>
    </dgm:pt>
    <dgm:pt modelId="{AC0B72BA-5FE9-4479-84ED-81AB2A86D74B}" type="parTrans" cxnId="{9AA73030-6983-4D2D-842A-0292CF8E7BDD}">
      <dgm:prSet/>
      <dgm:spPr/>
      <dgm:t>
        <a:bodyPr/>
        <a:lstStyle/>
        <a:p>
          <a:endParaRPr lang="en-US"/>
        </a:p>
      </dgm:t>
    </dgm:pt>
    <dgm:pt modelId="{0597DBEE-8F2C-4BF5-9C8E-FD96923A1093}" type="sibTrans" cxnId="{9AA73030-6983-4D2D-842A-0292CF8E7BDD}">
      <dgm:prSet/>
      <dgm:spPr/>
      <dgm:t>
        <a:bodyPr/>
        <a:lstStyle/>
        <a:p>
          <a:endParaRPr lang="en-US"/>
        </a:p>
      </dgm:t>
    </dgm:pt>
    <dgm:pt modelId="{02F14877-321D-4C96-A052-6476938165EB}">
      <dgm:prSet phldrT="[Text]" custT="1"/>
      <dgm:spPr>
        <a:solidFill>
          <a:schemeClr val="accent5">
            <a:lumMod val="60000"/>
            <a:lumOff val="40000"/>
          </a:schemeClr>
        </a:solidFill>
      </dgm:spPr>
      <dgm:t>
        <a:bodyPr/>
        <a:lstStyle/>
        <a:p>
          <a:r>
            <a:rPr lang="en-US" sz="2000" dirty="0" smtClean="0"/>
            <a:t>Property Ownership</a:t>
          </a:r>
          <a:endParaRPr lang="en-US" sz="2000" dirty="0"/>
        </a:p>
      </dgm:t>
    </dgm:pt>
    <dgm:pt modelId="{83BC6862-1FBD-4F16-AB7F-1EB9AC5897DB}" type="parTrans" cxnId="{63CE0EC2-114A-4320-81BC-DA0A742B47D3}">
      <dgm:prSet/>
      <dgm:spPr/>
      <dgm:t>
        <a:bodyPr/>
        <a:lstStyle/>
        <a:p>
          <a:endParaRPr lang="en-US"/>
        </a:p>
      </dgm:t>
    </dgm:pt>
    <dgm:pt modelId="{FB239159-333D-4645-B904-21CB4618A850}" type="sibTrans" cxnId="{63CE0EC2-114A-4320-81BC-DA0A742B47D3}">
      <dgm:prSet/>
      <dgm:spPr/>
      <dgm:t>
        <a:bodyPr/>
        <a:lstStyle/>
        <a:p>
          <a:endParaRPr lang="en-US"/>
        </a:p>
      </dgm:t>
    </dgm:pt>
    <dgm:pt modelId="{A5AB3DCD-0E6E-46F7-9E53-1FFAC223A55E}" type="pres">
      <dgm:prSet presAssocID="{1BD4601A-E982-486B-84DD-783D0218E0AB}" presName="Name0" presStyleCnt="0">
        <dgm:presLayoutVars>
          <dgm:chMax val="1"/>
          <dgm:chPref val="1"/>
          <dgm:dir/>
          <dgm:animOne val="branch"/>
          <dgm:animLvl val="lvl"/>
        </dgm:presLayoutVars>
      </dgm:prSet>
      <dgm:spPr/>
      <dgm:t>
        <a:bodyPr/>
        <a:lstStyle/>
        <a:p>
          <a:endParaRPr lang="en-US"/>
        </a:p>
      </dgm:t>
    </dgm:pt>
    <dgm:pt modelId="{9B171512-8BEF-49B5-8885-E0D79CBA702A}" type="pres">
      <dgm:prSet presAssocID="{47D21A59-3C5A-444E-90A2-E96AF521B63F}" presName="singleCycle" presStyleCnt="0"/>
      <dgm:spPr/>
    </dgm:pt>
    <dgm:pt modelId="{C15623E8-CA99-43FE-BD8C-CA967680ECDA}" type="pres">
      <dgm:prSet presAssocID="{47D21A59-3C5A-444E-90A2-E96AF521B63F}" presName="singleCenter" presStyleLbl="node1" presStyleIdx="0" presStyleCnt="4" custScaleX="130274" custLinFactNeighborX="626" custLinFactNeighborY="-19685">
        <dgm:presLayoutVars>
          <dgm:chMax val="7"/>
          <dgm:chPref val="7"/>
        </dgm:presLayoutVars>
      </dgm:prSet>
      <dgm:spPr/>
      <dgm:t>
        <a:bodyPr/>
        <a:lstStyle/>
        <a:p>
          <a:endParaRPr lang="en-US"/>
        </a:p>
      </dgm:t>
    </dgm:pt>
    <dgm:pt modelId="{FDA55F36-E93D-46C2-B660-37D7B08D1503}" type="pres">
      <dgm:prSet presAssocID="{8493B59F-9273-4D8D-8444-2BE1F1123629}" presName="Name56" presStyleLbl="parChTrans1D2" presStyleIdx="0" presStyleCnt="3"/>
      <dgm:spPr/>
      <dgm:t>
        <a:bodyPr/>
        <a:lstStyle/>
        <a:p>
          <a:endParaRPr lang="en-US"/>
        </a:p>
      </dgm:t>
    </dgm:pt>
    <dgm:pt modelId="{F871943C-B5F5-4009-9F1F-1D1FA16F1ADD}" type="pres">
      <dgm:prSet presAssocID="{B4D6D9B7-95E6-4665-9127-13B738B733B1}" presName="text0" presStyleLbl="node1" presStyleIdx="1" presStyleCnt="4" custScaleX="341562" custRadScaleRad="111675" custRadScaleInc="807">
        <dgm:presLayoutVars>
          <dgm:bulletEnabled val="1"/>
        </dgm:presLayoutVars>
      </dgm:prSet>
      <dgm:spPr/>
      <dgm:t>
        <a:bodyPr/>
        <a:lstStyle/>
        <a:p>
          <a:endParaRPr lang="en-US"/>
        </a:p>
      </dgm:t>
    </dgm:pt>
    <dgm:pt modelId="{C12F0707-A4BB-4B7E-881C-6FCC563DC975}" type="pres">
      <dgm:prSet presAssocID="{AC0B72BA-5FE9-4479-84ED-81AB2A86D74B}" presName="Name56" presStyleLbl="parChTrans1D2" presStyleIdx="1" presStyleCnt="3"/>
      <dgm:spPr/>
      <dgm:t>
        <a:bodyPr/>
        <a:lstStyle/>
        <a:p>
          <a:endParaRPr lang="en-US"/>
        </a:p>
      </dgm:t>
    </dgm:pt>
    <dgm:pt modelId="{7DE2E9DF-4BA7-46EF-B4D5-F70A6F40F9B1}" type="pres">
      <dgm:prSet presAssocID="{B7B19F92-222E-439D-B3A9-0D6614D8E4B7}" presName="text0" presStyleLbl="node1" presStyleIdx="2" presStyleCnt="4" custScaleX="235156" custRadScaleRad="84653" custRadScaleInc="-20540">
        <dgm:presLayoutVars>
          <dgm:bulletEnabled val="1"/>
        </dgm:presLayoutVars>
      </dgm:prSet>
      <dgm:spPr/>
      <dgm:t>
        <a:bodyPr/>
        <a:lstStyle/>
        <a:p>
          <a:endParaRPr lang="en-US"/>
        </a:p>
      </dgm:t>
    </dgm:pt>
    <dgm:pt modelId="{4074C607-E579-4159-B32E-544AEECFFBFC}" type="pres">
      <dgm:prSet presAssocID="{83BC6862-1FBD-4F16-AB7F-1EB9AC5897DB}" presName="Name56" presStyleLbl="parChTrans1D2" presStyleIdx="2" presStyleCnt="3"/>
      <dgm:spPr/>
      <dgm:t>
        <a:bodyPr/>
        <a:lstStyle/>
        <a:p>
          <a:endParaRPr lang="en-US"/>
        </a:p>
      </dgm:t>
    </dgm:pt>
    <dgm:pt modelId="{2024AA3A-C7D8-4C76-AF9C-78690F56B554}" type="pres">
      <dgm:prSet presAssocID="{02F14877-321D-4C96-A052-6476938165EB}" presName="text0" presStyleLbl="node1" presStyleIdx="3" presStyleCnt="4" custScaleX="237127" custRadScaleRad="77128" custRadScaleInc="17555">
        <dgm:presLayoutVars>
          <dgm:bulletEnabled val="1"/>
        </dgm:presLayoutVars>
      </dgm:prSet>
      <dgm:spPr/>
      <dgm:t>
        <a:bodyPr/>
        <a:lstStyle/>
        <a:p>
          <a:endParaRPr lang="en-US"/>
        </a:p>
      </dgm:t>
    </dgm:pt>
  </dgm:ptLst>
  <dgm:cxnLst>
    <dgm:cxn modelId="{31E55982-4834-40D3-90B9-3DE22CB95846}" type="presOf" srcId="{1BD4601A-E982-486B-84DD-783D0218E0AB}" destId="{A5AB3DCD-0E6E-46F7-9E53-1FFAC223A55E}" srcOrd="0" destOrd="0" presId="urn:microsoft.com/office/officeart/2008/layout/RadialCluster"/>
    <dgm:cxn modelId="{2C2452F9-4654-4359-AFE3-AEC436BCD93A}" srcId="{1BD4601A-E982-486B-84DD-783D0218E0AB}" destId="{47D21A59-3C5A-444E-90A2-E96AF521B63F}" srcOrd="0" destOrd="0" parTransId="{CDEDD478-7282-491F-93B5-B4ADE0081036}" sibTransId="{903BED6B-3B56-4133-97FC-61E8270640C9}"/>
    <dgm:cxn modelId="{D335CAD2-C622-4735-A21E-4F8802CA719A}" type="presOf" srcId="{8493B59F-9273-4D8D-8444-2BE1F1123629}" destId="{FDA55F36-E93D-46C2-B660-37D7B08D1503}" srcOrd="0" destOrd="0" presId="urn:microsoft.com/office/officeart/2008/layout/RadialCluster"/>
    <dgm:cxn modelId="{6C797E85-94B9-4C39-9605-3C8B94338712}" type="presOf" srcId="{83BC6862-1FBD-4F16-AB7F-1EB9AC5897DB}" destId="{4074C607-E579-4159-B32E-544AEECFFBFC}" srcOrd="0" destOrd="0" presId="urn:microsoft.com/office/officeart/2008/layout/RadialCluster"/>
    <dgm:cxn modelId="{AD75090A-8CA9-4434-AA54-5A48C8E34098}" type="presOf" srcId="{B7B19F92-222E-439D-B3A9-0D6614D8E4B7}" destId="{7DE2E9DF-4BA7-46EF-B4D5-F70A6F40F9B1}" srcOrd="0" destOrd="0" presId="urn:microsoft.com/office/officeart/2008/layout/RadialCluster"/>
    <dgm:cxn modelId="{815E5118-C394-4A34-9910-746A5FE36E3A}" type="presOf" srcId="{47D21A59-3C5A-444E-90A2-E96AF521B63F}" destId="{C15623E8-CA99-43FE-BD8C-CA967680ECDA}" srcOrd="0" destOrd="0" presId="urn:microsoft.com/office/officeart/2008/layout/RadialCluster"/>
    <dgm:cxn modelId="{63CE0EC2-114A-4320-81BC-DA0A742B47D3}" srcId="{47D21A59-3C5A-444E-90A2-E96AF521B63F}" destId="{02F14877-321D-4C96-A052-6476938165EB}" srcOrd="2" destOrd="0" parTransId="{83BC6862-1FBD-4F16-AB7F-1EB9AC5897DB}" sibTransId="{FB239159-333D-4645-B904-21CB4618A850}"/>
    <dgm:cxn modelId="{9C2AAE4E-7BAB-4AF9-801F-372AAFA336CE}" type="presOf" srcId="{02F14877-321D-4C96-A052-6476938165EB}" destId="{2024AA3A-C7D8-4C76-AF9C-78690F56B554}" srcOrd="0" destOrd="0" presId="urn:microsoft.com/office/officeart/2008/layout/RadialCluster"/>
    <dgm:cxn modelId="{E01AF0AE-81D2-4187-8A45-BD1B7F2A6196}" srcId="{47D21A59-3C5A-444E-90A2-E96AF521B63F}" destId="{B4D6D9B7-95E6-4665-9127-13B738B733B1}" srcOrd="0" destOrd="0" parTransId="{8493B59F-9273-4D8D-8444-2BE1F1123629}" sibTransId="{CF564952-BC5E-49CF-972B-5658F3B05BBE}"/>
    <dgm:cxn modelId="{5B76B909-B71D-434E-8D0E-D127E82D533D}" type="presOf" srcId="{B4D6D9B7-95E6-4665-9127-13B738B733B1}" destId="{F871943C-B5F5-4009-9F1F-1D1FA16F1ADD}" srcOrd="0" destOrd="0" presId="urn:microsoft.com/office/officeart/2008/layout/RadialCluster"/>
    <dgm:cxn modelId="{9AA73030-6983-4D2D-842A-0292CF8E7BDD}" srcId="{47D21A59-3C5A-444E-90A2-E96AF521B63F}" destId="{B7B19F92-222E-439D-B3A9-0D6614D8E4B7}" srcOrd="1" destOrd="0" parTransId="{AC0B72BA-5FE9-4479-84ED-81AB2A86D74B}" sibTransId="{0597DBEE-8F2C-4BF5-9C8E-FD96923A1093}"/>
    <dgm:cxn modelId="{6D678E5D-5865-47BD-A7F9-6CE14CBE4D47}" type="presOf" srcId="{AC0B72BA-5FE9-4479-84ED-81AB2A86D74B}" destId="{C12F0707-A4BB-4B7E-881C-6FCC563DC975}" srcOrd="0" destOrd="0" presId="urn:microsoft.com/office/officeart/2008/layout/RadialCluster"/>
    <dgm:cxn modelId="{9B866079-0EC5-43DD-9098-E44F65C096A8}" type="presParOf" srcId="{A5AB3DCD-0E6E-46F7-9E53-1FFAC223A55E}" destId="{9B171512-8BEF-49B5-8885-E0D79CBA702A}" srcOrd="0" destOrd="0" presId="urn:microsoft.com/office/officeart/2008/layout/RadialCluster"/>
    <dgm:cxn modelId="{9C004FC2-34DB-4C07-9BD7-A2A17351AE8C}" type="presParOf" srcId="{9B171512-8BEF-49B5-8885-E0D79CBA702A}" destId="{C15623E8-CA99-43FE-BD8C-CA967680ECDA}" srcOrd="0" destOrd="0" presId="urn:microsoft.com/office/officeart/2008/layout/RadialCluster"/>
    <dgm:cxn modelId="{8EA9DC7F-75AD-426D-A3E3-C9A3C4C4E51B}" type="presParOf" srcId="{9B171512-8BEF-49B5-8885-E0D79CBA702A}" destId="{FDA55F36-E93D-46C2-B660-37D7B08D1503}" srcOrd="1" destOrd="0" presId="urn:microsoft.com/office/officeart/2008/layout/RadialCluster"/>
    <dgm:cxn modelId="{B9D1DD59-3E42-4B7F-B102-BB1266B75780}" type="presParOf" srcId="{9B171512-8BEF-49B5-8885-E0D79CBA702A}" destId="{F871943C-B5F5-4009-9F1F-1D1FA16F1ADD}" srcOrd="2" destOrd="0" presId="urn:microsoft.com/office/officeart/2008/layout/RadialCluster"/>
    <dgm:cxn modelId="{7DC77F2B-1B80-4683-BC1A-D5A1B5B30844}" type="presParOf" srcId="{9B171512-8BEF-49B5-8885-E0D79CBA702A}" destId="{C12F0707-A4BB-4B7E-881C-6FCC563DC975}" srcOrd="3" destOrd="0" presId="urn:microsoft.com/office/officeart/2008/layout/RadialCluster"/>
    <dgm:cxn modelId="{0FC47E36-9504-4D19-B423-15384C225163}" type="presParOf" srcId="{9B171512-8BEF-49B5-8885-E0D79CBA702A}" destId="{7DE2E9DF-4BA7-46EF-B4D5-F70A6F40F9B1}" srcOrd="4" destOrd="0" presId="urn:microsoft.com/office/officeart/2008/layout/RadialCluster"/>
    <dgm:cxn modelId="{A836D05F-3B35-457B-B40C-2EFBDF71220E}" type="presParOf" srcId="{9B171512-8BEF-49B5-8885-E0D79CBA702A}" destId="{4074C607-E579-4159-B32E-544AEECFFBFC}" srcOrd="5" destOrd="0" presId="urn:microsoft.com/office/officeart/2008/layout/RadialCluster"/>
    <dgm:cxn modelId="{8A806547-B154-4468-8978-87BB9CCB5116}" type="presParOf" srcId="{9B171512-8BEF-49B5-8885-E0D79CBA702A}" destId="{2024AA3A-C7D8-4C76-AF9C-78690F56B554}" srcOrd="6" destOrd="0" presId="urn:microsoft.com/office/officeart/2008/layout/RadialCluster"/>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0CC83E-8CC0-4D02-9BCE-8A7F004CBF60}" type="doc">
      <dgm:prSet loTypeId="urn:microsoft.com/office/officeart/2005/8/layout/cycle8" loCatId="cycle" qsTypeId="urn:microsoft.com/office/officeart/2005/8/quickstyle/simple1" qsCatId="simple" csTypeId="urn:microsoft.com/office/officeart/2005/8/colors/accent1_2" csCatId="accent1" phldr="1"/>
      <dgm:spPr/>
    </dgm:pt>
    <dgm:pt modelId="{0104E85D-CCCC-4DBA-93B9-01BD37144858}">
      <dgm:prSet phldrT="[Text]"/>
      <dgm:spPr>
        <a:solidFill>
          <a:srgbClr val="00B0F0"/>
        </a:solidFill>
      </dgm:spPr>
      <dgm:t>
        <a:bodyPr/>
        <a:lstStyle/>
        <a:p>
          <a:r>
            <a:rPr lang="en-US" dirty="0" smtClean="0"/>
            <a:t>3</a:t>
          </a:r>
          <a:r>
            <a:rPr lang="en-US" baseline="30000" dirty="0" smtClean="0"/>
            <a:t>rd</a:t>
          </a:r>
          <a:r>
            <a:rPr lang="en-US" dirty="0" smtClean="0"/>
            <a:t> Party</a:t>
          </a:r>
          <a:endParaRPr lang="en-US" dirty="0"/>
        </a:p>
      </dgm:t>
    </dgm:pt>
    <dgm:pt modelId="{8EF71F4B-2A90-4BBF-B180-14DDC896BCDF}" type="parTrans" cxnId="{064BE481-1BD1-4A8E-8177-DD0F6EA30ED5}">
      <dgm:prSet/>
      <dgm:spPr/>
      <dgm:t>
        <a:bodyPr/>
        <a:lstStyle/>
        <a:p>
          <a:endParaRPr lang="en-US"/>
        </a:p>
      </dgm:t>
    </dgm:pt>
    <dgm:pt modelId="{ED25E9D2-2B27-42CA-9889-E76EE8887FDF}" type="sibTrans" cxnId="{064BE481-1BD1-4A8E-8177-DD0F6EA30ED5}">
      <dgm:prSet/>
      <dgm:spPr/>
      <dgm:t>
        <a:bodyPr/>
        <a:lstStyle/>
        <a:p>
          <a:endParaRPr lang="en-US"/>
        </a:p>
      </dgm:t>
    </dgm:pt>
    <dgm:pt modelId="{C1FBCB58-F15B-4F02-9DD4-50D3E5F7AB70}">
      <dgm:prSet phldrT="[Text]"/>
      <dgm:spPr>
        <a:solidFill>
          <a:srgbClr val="00B0F0"/>
        </a:solidFill>
      </dgm:spPr>
      <dgm:t>
        <a:bodyPr/>
        <a:lstStyle/>
        <a:p>
          <a:r>
            <a:rPr lang="en-US" dirty="0" smtClean="0"/>
            <a:t>Cyber</a:t>
          </a:r>
          <a:endParaRPr lang="en-US" dirty="0"/>
        </a:p>
      </dgm:t>
    </dgm:pt>
    <dgm:pt modelId="{2CFCC930-D79E-4040-AAE8-2783C1A7AC06}" type="parTrans" cxnId="{8D92367B-980D-42FD-B720-FD06EAC71D87}">
      <dgm:prSet/>
      <dgm:spPr/>
      <dgm:t>
        <a:bodyPr/>
        <a:lstStyle/>
        <a:p>
          <a:endParaRPr lang="en-US"/>
        </a:p>
      </dgm:t>
    </dgm:pt>
    <dgm:pt modelId="{C857D769-8E3E-4F72-893D-98DC2FE86E9B}" type="sibTrans" cxnId="{8D92367B-980D-42FD-B720-FD06EAC71D87}">
      <dgm:prSet/>
      <dgm:spPr/>
      <dgm:t>
        <a:bodyPr/>
        <a:lstStyle/>
        <a:p>
          <a:endParaRPr lang="en-US"/>
        </a:p>
      </dgm:t>
    </dgm:pt>
    <dgm:pt modelId="{D7B14D73-DDFB-4B2C-97A5-D673EE2042EE}">
      <dgm:prSet phldrT="[Text]"/>
      <dgm:spPr>
        <a:solidFill>
          <a:srgbClr val="00B0F0"/>
        </a:solidFill>
      </dgm:spPr>
      <dgm:t>
        <a:bodyPr/>
        <a:lstStyle/>
        <a:p>
          <a:r>
            <a:rPr lang="en-US" dirty="0" smtClean="0"/>
            <a:t>1</a:t>
          </a:r>
          <a:r>
            <a:rPr lang="en-US" baseline="30000" dirty="0" smtClean="0"/>
            <a:t>st</a:t>
          </a:r>
          <a:r>
            <a:rPr lang="en-US" dirty="0" smtClean="0"/>
            <a:t> party</a:t>
          </a:r>
          <a:endParaRPr lang="en-US" dirty="0"/>
        </a:p>
      </dgm:t>
    </dgm:pt>
    <dgm:pt modelId="{D93CC3E9-8582-432A-BBC8-B6FC3B27B0DD}" type="parTrans" cxnId="{B290901E-633D-4469-9FC7-D32603286963}">
      <dgm:prSet/>
      <dgm:spPr/>
      <dgm:t>
        <a:bodyPr/>
        <a:lstStyle/>
        <a:p>
          <a:endParaRPr lang="en-US"/>
        </a:p>
      </dgm:t>
    </dgm:pt>
    <dgm:pt modelId="{C659538D-16A3-4883-8D0C-02D07FFD1BC5}" type="sibTrans" cxnId="{B290901E-633D-4469-9FC7-D32603286963}">
      <dgm:prSet/>
      <dgm:spPr/>
      <dgm:t>
        <a:bodyPr/>
        <a:lstStyle/>
        <a:p>
          <a:endParaRPr lang="en-US"/>
        </a:p>
      </dgm:t>
    </dgm:pt>
    <dgm:pt modelId="{CAC6E70A-A180-4E0E-A510-ACDE61CB39FA}" type="pres">
      <dgm:prSet presAssocID="{420CC83E-8CC0-4D02-9BCE-8A7F004CBF60}" presName="compositeShape" presStyleCnt="0">
        <dgm:presLayoutVars>
          <dgm:chMax val="7"/>
          <dgm:dir/>
          <dgm:resizeHandles val="exact"/>
        </dgm:presLayoutVars>
      </dgm:prSet>
      <dgm:spPr/>
    </dgm:pt>
    <dgm:pt modelId="{1C8BED66-5726-49E4-87C9-593874D9F243}" type="pres">
      <dgm:prSet presAssocID="{420CC83E-8CC0-4D02-9BCE-8A7F004CBF60}" presName="wedge1" presStyleLbl="node1" presStyleIdx="0" presStyleCnt="3"/>
      <dgm:spPr/>
      <dgm:t>
        <a:bodyPr/>
        <a:lstStyle/>
        <a:p>
          <a:endParaRPr lang="en-US"/>
        </a:p>
      </dgm:t>
    </dgm:pt>
    <dgm:pt modelId="{45720164-84C3-44D8-9F22-353B4239B227}" type="pres">
      <dgm:prSet presAssocID="{420CC83E-8CC0-4D02-9BCE-8A7F004CBF60}" presName="dummy1a" presStyleCnt="0"/>
      <dgm:spPr/>
    </dgm:pt>
    <dgm:pt modelId="{1B59FA45-9A77-4465-A6DF-D9A0984FBB85}" type="pres">
      <dgm:prSet presAssocID="{420CC83E-8CC0-4D02-9BCE-8A7F004CBF60}" presName="dummy1b" presStyleCnt="0"/>
      <dgm:spPr/>
    </dgm:pt>
    <dgm:pt modelId="{5E14161D-19EB-46EB-9714-FA6581D8338D}" type="pres">
      <dgm:prSet presAssocID="{420CC83E-8CC0-4D02-9BCE-8A7F004CBF60}" presName="wedge1Tx" presStyleLbl="node1" presStyleIdx="0" presStyleCnt="3">
        <dgm:presLayoutVars>
          <dgm:chMax val="0"/>
          <dgm:chPref val="0"/>
          <dgm:bulletEnabled val="1"/>
        </dgm:presLayoutVars>
      </dgm:prSet>
      <dgm:spPr/>
      <dgm:t>
        <a:bodyPr/>
        <a:lstStyle/>
        <a:p>
          <a:endParaRPr lang="en-US"/>
        </a:p>
      </dgm:t>
    </dgm:pt>
    <dgm:pt modelId="{C553AFEE-33A5-49A2-9166-0885901BD185}" type="pres">
      <dgm:prSet presAssocID="{420CC83E-8CC0-4D02-9BCE-8A7F004CBF60}" presName="wedge2" presStyleLbl="node1" presStyleIdx="1" presStyleCnt="3"/>
      <dgm:spPr/>
      <dgm:t>
        <a:bodyPr/>
        <a:lstStyle/>
        <a:p>
          <a:endParaRPr lang="en-US"/>
        </a:p>
      </dgm:t>
    </dgm:pt>
    <dgm:pt modelId="{621CAEBA-027E-4E14-8F15-69112F4ED347}" type="pres">
      <dgm:prSet presAssocID="{420CC83E-8CC0-4D02-9BCE-8A7F004CBF60}" presName="dummy2a" presStyleCnt="0"/>
      <dgm:spPr/>
    </dgm:pt>
    <dgm:pt modelId="{830734AF-2FB9-4F47-8DEF-F798DBEBB70B}" type="pres">
      <dgm:prSet presAssocID="{420CC83E-8CC0-4D02-9BCE-8A7F004CBF60}" presName="dummy2b" presStyleCnt="0"/>
      <dgm:spPr/>
    </dgm:pt>
    <dgm:pt modelId="{05A9C685-F781-487D-86D3-E439987CCD6D}" type="pres">
      <dgm:prSet presAssocID="{420CC83E-8CC0-4D02-9BCE-8A7F004CBF60}" presName="wedge2Tx" presStyleLbl="node1" presStyleIdx="1" presStyleCnt="3">
        <dgm:presLayoutVars>
          <dgm:chMax val="0"/>
          <dgm:chPref val="0"/>
          <dgm:bulletEnabled val="1"/>
        </dgm:presLayoutVars>
      </dgm:prSet>
      <dgm:spPr/>
      <dgm:t>
        <a:bodyPr/>
        <a:lstStyle/>
        <a:p>
          <a:endParaRPr lang="en-US"/>
        </a:p>
      </dgm:t>
    </dgm:pt>
    <dgm:pt modelId="{3FACD91A-ED6D-42E1-847B-C1A1B7CBA513}" type="pres">
      <dgm:prSet presAssocID="{420CC83E-8CC0-4D02-9BCE-8A7F004CBF60}" presName="wedge3" presStyleLbl="node1" presStyleIdx="2" presStyleCnt="3"/>
      <dgm:spPr/>
      <dgm:t>
        <a:bodyPr/>
        <a:lstStyle/>
        <a:p>
          <a:endParaRPr lang="en-US"/>
        </a:p>
      </dgm:t>
    </dgm:pt>
    <dgm:pt modelId="{90765B49-36AB-408C-82F8-6A8CBEE0BE4A}" type="pres">
      <dgm:prSet presAssocID="{420CC83E-8CC0-4D02-9BCE-8A7F004CBF60}" presName="dummy3a" presStyleCnt="0"/>
      <dgm:spPr/>
    </dgm:pt>
    <dgm:pt modelId="{86E95C64-72E7-4827-8B03-4F0E8212A111}" type="pres">
      <dgm:prSet presAssocID="{420CC83E-8CC0-4D02-9BCE-8A7F004CBF60}" presName="dummy3b" presStyleCnt="0"/>
      <dgm:spPr/>
    </dgm:pt>
    <dgm:pt modelId="{0A678C19-F860-4A89-A9F8-6C0F3DA48D84}" type="pres">
      <dgm:prSet presAssocID="{420CC83E-8CC0-4D02-9BCE-8A7F004CBF60}" presName="wedge3Tx" presStyleLbl="node1" presStyleIdx="2" presStyleCnt="3">
        <dgm:presLayoutVars>
          <dgm:chMax val="0"/>
          <dgm:chPref val="0"/>
          <dgm:bulletEnabled val="1"/>
        </dgm:presLayoutVars>
      </dgm:prSet>
      <dgm:spPr/>
      <dgm:t>
        <a:bodyPr/>
        <a:lstStyle/>
        <a:p>
          <a:endParaRPr lang="en-US"/>
        </a:p>
      </dgm:t>
    </dgm:pt>
    <dgm:pt modelId="{7D03A995-97CF-49E3-8B1F-8406270ABDBF}" type="pres">
      <dgm:prSet presAssocID="{ED25E9D2-2B27-42CA-9889-E76EE8887FDF}" presName="arrowWedge1" presStyleLbl="fgSibTrans2D1" presStyleIdx="0" presStyleCnt="3"/>
      <dgm:spPr/>
    </dgm:pt>
    <dgm:pt modelId="{33A5BE86-25F5-4743-BB26-F67A44EB908F}" type="pres">
      <dgm:prSet presAssocID="{C857D769-8E3E-4F72-893D-98DC2FE86E9B}" presName="arrowWedge2" presStyleLbl="fgSibTrans2D1" presStyleIdx="1" presStyleCnt="3"/>
      <dgm:spPr/>
    </dgm:pt>
    <dgm:pt modelId="{4B4F826F-5CBB-4B49-BB76-66CEF3E5424A}" type="pres">
      <dgm:prSet presAssocID="{C659538D-16A3-4883-8D0C-02D07FFD1BC5}" presName="arrowWedge3" presStyleLbl="fgSibTrans2D1" presStyleIdx="2" presStyleCnt="3"/>
      <dgm:spPr/>
    </dgm:pt>
  </dgm:ptLst>
  <dgm:cxnLst>
    <dgm:cxn modelId="{389C63A1-6CA4-4BA2-A04E-3B4A124C4F38}" type="presOf" srcId="{D7B14D73-DDFB-4B2C-97A5-D673EE2042EE}" destId="{0A678C19-F860-4A89-A9F8-6C0F3DA48D84}" srcOrd="1" destOrd="0" presId="urn:microsoft.com/office/officeart/2005/8/layout/cycle8"/>
    <dgm:cxn modelId="{064BE481-1BD1-4A8E-8177-DD0F6EA30ED5}" srcId="{420CC83E-8CC0-4D02-9BCE-8A7F004CBF60}" destId="{0104E85D-CCCC-4DBA-93B9-01BD37144858}" srcOrd="0" destOrd="0" parTransId="{8EF71F4B-2A90-4BBF-B180-14DDC896BCDF}" sibTransId="{ED25E9D2-2B27-42CA-9889-E76EE8887FDF}"/>
    <dgm:cxn modelId="{B290901E-633D-4469-9FC7-D32603286963}" srcId="{420CC83E-8CC0-4D02-9BCE-8A7F004CBF60}" destId="{D7B14D73-DDFB-4B2C-97A5-D673EE2042EE}" srcOrd="2" destOrd="0" parTransId="{D93CC3E9-8582-432A-BBC8-B6FC3B27B0DD}" sibTransId="{C659538D-16A3-4883-8D0C-02D07FFD1BC5}"/>
    <dgm:cxn modelId="{21272C4F-C7D9-4B50-BE5F-FA2DC525DE62}" type="presOf" srcId="{0104E85D-CCCC-4DBA-93B9-01BD37144858}" destId="{1C8BED66-5726-49E4-87C9-593874D9F243}" srcOrd="0" destOrd="0" presId="urn:microsoft.com/office/officeart/2005/8/layout/cycle8"/>
    <dgm:cxn modelId="{9B7ED33C-D9E3-42B6-92A8-65AC0F87DD06}" type="presOf" srcId="{0104E85D-CCCC-4DBA-93B9-01BD37144858}" destId="{5E14161D-19EB-46EB-9714-FA6581D8338D}" srcOrd="1" destOrd="0" presId="urn:microsoft.com/office/officeart/2005/8/layout/cycle8"/>
    <dgm:cxn modelId="{620B561D-EC31-4257-8606-553D0CF02047}" type="presOf" srcId="{C1FBCB58-F15B-4F02-9DD4-50D3E5F7AB70}" destId="{05A9C685-F781-487D-86D3-E439987CCD6D}" srcOrd="1" destOrd="0" presId="urn:microsoft.com/office/officeart/2005/8/layout/cycle8"/>
    <dgm:cxn modelId="{9ED9C1A1-EE9C-4EE0-A75B-DDB19FABC10A}" type="presOf" srcId="{420CC83E-8CC0-4D02-9BCE-8A7F004CBF60}" destId="{CAC6E70A-A180-4E0E-A510-ACDE61CB39FA}" srcOrd="0" destOrd="0" presId="urn:microsoft.com/office/officeart/2005/8/layout/cycle8"/>
    <dgm:cxn modelId="{7BC53F5B-2661-4EC4-846C-3E88A0231F26}" type="presOf" srcId="{D7B14D73-DDFB-4B2C-97A5-D673EE2042EE}" destId="{3FACD91A-ED6D-42E1-847B-C1A1B7CBA513}" srcOrd="0" destOrd="0" presId="urn:microsoft.com/office/officeart/2005/8/layout/cycle8"/>
    <dgm:cxn modelId="{8D92367B-980D-42FD-B720-FD06EAC71D87}" srcId="{420CC83E-8CC0-4D02-9BCE-8A7F004CBF60}" destId="{C1FBCB58-F15B-4F02-9DD4-50D3E5F7AB70}" srcOrd="1" destOrd="0" parTransId="{2CFCC930-D79E-4040-AAE8-2783C1A7AC06}" sibTransId="{C857D769-8E3E-4F72-893D-98DC2FE86E9B}"/>
    <dgm:cxn modelId="{10A94209-89C8-45CF-AF8D-D5AFE647D4D0}" type="presOf" srcId="{C1FBCB58-F15B-4F02-9DD4-50D3E5F7AB70}" destId="{C553AFEE-33A5-49A2-9166-0885901BD185}" srcOrd="0" destOrd="0" presId="urn:microsoft.com/office/officeart/2005/8/layout/cycle8"/>
    <dgm:cxn modelId="{E20FB888-E822-4AF0-8EE3-A7D55E046985}" type="presParOf" srcId="{CAC6E70A-A180-4E0E-A510-ACDE61CB39FA}" destId="{1C8BED66-5726-49E4-87C9-593874D9F243}" srcOrd="0" destOrd="0" presId="urn:microsoft.com/office/officeart/2005/8/layout/cycle8"/>
    <dgm:cxn modelId="{38196FF9-E01C-4F56-93BC-27928AF9F733}" type="presParOf" srcId="{CAC6E70A-A180-4E0E-A510-ACDE61CB39FA}" destId="{45720164-84C3-44D8-9F22-353B4239B227}" srcOrd="1" destOrd="0" presId="urn:microsoft.com/office/officeart/2005/8/layout/cycle8"/>
    <dgm:cxn modelId="{F69472B9-C631-46F5-8487-8B792E0B1DB4}" type="presParOf" srcId="{CAC6E70A-A180-4E0E-A510-ACDE61CB39FA}" destId="{1B59FA45-9A77-4465-A6DF-D9A0984FBB85}" srcOrd="2" destOrd="0" presId="urn:microsoft.com/office/officeart/2005/8/layout/cycle8"/>
    <dgm:cxn modelId="{69AA9841-2F64-4A39-B695-D3BD845A26B9}" type="presParOf" srcId="{CAC6E70A-A180-4E0E-A510-ACDE61CB39FA}" destId="{5E14161D-19EB-46EB-9714-FA6581D8338D}" srcOrd="3" destOrd="0" presId="urn:microsoft.com/office/officeart/2005/8/layout/cycle8"/>
    <dgm:cxn modelId="{114F3CD7-1DEA-4620-A197-DC09ACAA9034}" type="presParOf" srcId="{CAC6E70A-A180-4E0E-A510-ACDE61CB39FA}" destId="{C553AFEE-33A5-49A2-9166-0885901BD185}" srcOrd="4" destOrd="0" presId="urn:microsoft.com/office/officeart/2005/8/layout/cycle8"/>
    <dgm:cxn modelId="{4650D62B-4160-4439-9659-06FC831F0F27}" type="presParOf" srcId="{CAC6E70A-A180-4E0E-A510-ACDE61CB39FA}" destId="{621CAEBA-027E-4E14-8F15-69112F4ED347}" srcOrd="5" destOrd="0" presId="urn:microsoft.com/office/officeart/2005/8/layout/cycle8"/>
    <dgm:cxn modelId="{CB57A088-2F3E-4D93-88E9-4D9770E9F44A}" type="presParOf" srcId="{CAC6E70A-A180-4E0E-A510-ACDE61CB39FA}" destId="{830734AF-2FB9-4F47-8DEF-F798DBEBB70B}" srcOrd="6" destOrd="0" presId="urn:microsoft.com/office/officeart/2005/8/layout/cycle8"/>
    <dgm:cxn modelId="{C4751F39-E49A-4AB3-894C-4A6B395851FE}" type="presParOf" srcId="{CAC6E70A-A180-4E0E-A510-ACDE61CB39FA}" destId="{05A9C685-F781-487D-86D3-E439987CCD6D}" srcOrd="7" destOrd="0" presId="urn:microsoft.com/office/officeart/2005/8/layout/cycle8"/>
    <dgm:cxn modelId="{C13C7BAE-49BC-4C57-980E-80885C84E1A7}" type="presParOf" srcId="{CAC6E70A-A180-4E0E-A510-ACDE61CB39FA}" destId="{3FACD91A-ED6D-42E1-847B-C1A1B7CBA513}" srcOrd="8" destOrd="0" presId="urn:microsoft.com/office/officeart/2005/8/layout/cycle8"/>
    <dgm:cxn modelId="{5F99240C-1DD4-4DF8-B410-C30D46540BA2}" type="presParOf" srcId="{CAC6E70A-A180-4E0E-A510-ACDE61CB39FA}" destId="{90765B49-36AB-408C-82F8-6A8CBEE0BE4A}" srcOrd="9" destOrd="0" presId="urn:microsoft.com/office/officeart/2005/8/layout/cycle8"/>
    <dgm:cxn modelId="{D3CDCC94-C67A-41AD-B811-68AB9BFCF991}" type="presParOf" srcId="{CAC6E70A-A180-4E0E-A510-ACDE61CB39FA}" destId="{86E95C64-72E7-4827-8B03-4F0E8212A111}" srcOrd="10" destOrd="0" presId="urn:microsoft.com/office/officeart/2005/8/layout/cycle8"/>
    <dgm:cxn modelId="{0435FF3C-A514-492B-81A5-51F47089237A}" type="presParOf" srcId="{CAC6E70A-A180-4E0E-A510-ACDE61CB39FA}" destId="{0A678C19-F860-4A89-A9F8-6C0F3DA48D84}" srcOrd="11" destOrd="0" presId="urn:microsoft.com/office/officeart/2005/8/layout/cycle8"/>
    <dgm:cxn modelId="{BEC3DEB7-7958-424E-959D-CA6B4B5BBAF9}" type="presParOf" srcId="{CAC6E70A-A180-4E0E-A510-ACDE61CB39FA}" destId="{7D03A995-97CF-49E3-8B1F-8406270ABDBF}" srcOrd="12" destOrd="0" presId="urn:microsoft.com/office/officeart/2005/8/layout/cycle8"/>
    <dgm:cxn modelId="{129F506C-1BE4-4522-80B0-BAA6D72D6786}" type="presParOf" srcId="{CAC6E70A-A180-4E0E-A510-ACDE61CB39FA}" destId="{33A5BE86-25F5-4743-BB26-F67A44EB908F}" srcOrd="13" destOrd="0" presId="urn:microsoft.com/office/officeart/2005/8/layout/cycle8"/>
    <dgm:cxn modelId="{42C056F8-19F2-4A30-99CB-8CF2CB9E711D}" type="presParOf" srcId="{CAC6E70A-A180-4E0E-A510-ACDE61CB39FA}" destId="{4B4F826F-5CBB-4B49-BB76-66CEF3E5424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6AA0B4-5423-45B6-A674-B3A98A6DA868}"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F826A1D8-F7D6-49DB-825F-FFE81A39DF32}">
      <dgm:prSet phldrT="[Text]" custT="1"/>
      <dgm:spPr>
        <a:solidFill>
          <a:schemeClr val="bg1"/>
        </a:solidFill>
        <a:effectLst>
          <a:innerShdw blurRad="63500" dist="50800" dir="18900000">
            <a:prstClr val="black">
              <a:alpha val="50000"/>
            </a:prstClr>
          </a:innerShdw>
        </a:effectLst>
      </dgm:spPr>
      <dgm:t>
        <a:bodyPr/>
        <a:lstStyle/>
        <a:p>
          <a:r>
            <a:rPr lang="en-US" sz="1600" dirty="0" smtClean="0">
              <a:solidFill>
                <a:srgbClr val="0070C0"/>
              </a:solidFill>
            </a:rPr>
            <a:t>Airbnb Friendly Laws: Encourage growth and economic benefit</a:t>
          </a:r>
          <a:endParaRPr lang="en-US" sz="1600" dirty="0">
            <a:solidFill>
              <a:srgbClr val="0070C0"/>
            </a:solidFill>
          </a:endParaRPr>
        </a:p>
      </dgm:t>
    </dgm:pt>
    <dgm:pt modelId="{63E37B98-30AE-438A-BCCD-779C69049100}" type="parTrans" cxnId="{039A6881-A7F4-4A01-BC72-34F50E1A3D99}">
      <dgm:prSet/>
      <dgm:spPr/>
      <dgm:t>
        <a:bodyPr/>
        <a:lstStyle/>
        <a:p>
          <a:endParaRPr lang="en-US"/>
        </a:p>
      </dgm:t>
    </dgm:pt>
    <dgm:pt modelId="{89606071-B620-4492-8B35-924A2E5E7B42}" type="sibTrans" cxnId="{039A6881-A7F4-4A01-BC72-34F50E1A3D99}">
      <dgm:prSet/>
      <dgm:spPr/>
      <dgm:t>
        <a:bodyPr/>
        <a:lstStyle/>
        <a:p>
          <a:endParaRPr lang="en-US"/>
        </a:p>
      </dgm:t>
    </dgm:pt>
    <dgm:pt modelId="{BC5796F7-99CF-4471-9C2E-3E750C457095}">
      <dgm:prSet phldrT="[Text]" custT="1"/>
      <dgm:spPr>
        <a:solidFill>
          <a:schemeClr val="bg1"/>
        </a:solidFill>
        <a:effectLst>
          <a:innerShdw blurRad="63500" dist="50800" dir="18900000">
            <a:prstClr val="black">
              <a:alpha val="50000"/>
            </a:prstClr>
          </a:innerShdw>
        </a:effectLst>
      </dgm:spPr>
      <dgm:t>
        <a:bodyPr/>
        <a:lstStyle/>
        <a:p>
          <a:r>
            <a:rPr lang="en-US" sz="1600" dirty="0" smtClean="0">
              <a:solidFill>
                <a:srgbClr val="0070C0"/>
              </a:solidFill>
            </a:rPr>
            <a:t>Restrictive Laws: Police Illegal Activities and raise Tax Revenues </a:t>
          </a:r>
          <a:endParaRPr lang="en-US" sz="1600" dirty="0">
            <a:solidFill>
              <a:srgbClr val="0070C0"/>
            </a:solidFill>
          </a:endParaRPr>
        </a:p>
      </dgm:t>
    </dgm:pt>
    <dgm:pt modelId="{A2E30B12-4B5E-42E2-9CC4-834A0621EC44}" type="parTrans" cxnId="{F0B037AD-88CF-4D8A-95EF-6A5485A44140}">
      <dgm:prSet/>
      <dgm:spPr/>
      <dgm:t>
        <a:bodyPr/>
        <a:lstStyle/>
        <a:p>
          <a:endParaRPr lang="en-US"/>
        </a:p>
      </dgm:t>
    </dgm:pt>
    <dgm:pt modelId="{BA974B07-9EF4-4261-B5FE-960C2237555E}" type="sibTrans" cxnId="{F0B037AD-88CF-4D8A-95EF-6A5485A44140}">
      <dgm:prSet/>
      <dgm:spPr/>
      <dgm:t>
        <a:bodyPr/>
        <a:lstStyle/>
        <a:p>
          <a:endParaRPr lang="en-US"/>
        </a:p>
      </dgm:t>
    </dgm:pt>
    <dgm:pt modelId="{3AF5AD2D-59FC-4853-A745-33AFB91F6BCA}" type="pres">
      <dgm:prSet presAssocID="{036AA0B4-5423-45B6-A674-B3A98A6DA868}" presName="diagram" presStyleCnt="0">
        <dgm:presLayoutVars>
          <dgm:dir/>
          <dgm:resizeHandles val="exact"/>
        </dgm:presLayoutVars>
      </dgm:prSet>
      <dgm:spPr/>
      <dgm:t>
        <a:bodyPr/>
        <a:lstStyle/>
        <a:p>
          <a:endParaRPr lang="en-US"/>
        </a:p>
      </dgm:t>
    </dgm:pt>
    <dgm:pt modelId="{03CB9B21-B5A2-498E-BD2A-AA2FB651E2E4}" type="pres">
      <dgm:prSet presAssocID="{F826A1D8-F7D6-49DB-825F-FFE81A39DF32}" presName="arrow" presStyleLbl="node1" presStyleIdx="0" presStyleCnt="2">
        <dgm:presLayoutVars>
          <dgm:bulletEnabled val="1"/>
        </dgm:presLayoutVars>
      </dgm:prSet>
      <dgm:spPr/>
      <dgm:t>
        <a:bodyPr/>
        <a:lstStyle/>
        <a:p>
          <a:endParaRPr lang="en-US"/>
        </a:p>
      </dgm:t>
    </dgm:pt>
    <dgm:pt modelId="{9B44A329-E057-48D5-B33F-05115F5C69B6}" type="pres">
      <dgm:prSet presAssocID="{BC5796F7-99CF-4471-9C2E-3E750C457095}" presName="arrow" presStyleLbl="node1" presStyleIdx="1" presStyleCnt="2">
        <dgm:presLayoutVars>
          <dgm:bulletEnabled val="1"/>
        </dgm:presLayoutVars>
      </dgm:prSet>
      <dgm:spPr/>
      <dgm:t>
        <a:bodyPr/>
        <a:lstStyle/>
        <a:p>
          <a:endParaRPr lang="en-US"/>
        </a:p>
      </dgm:t>
    </dgm:pt>
  </dgm:ptLst>
  <dgm:cxnLst>
    <dgm:cxn modelId="{039A6881-A7F4-4A01-BC72-34F50E1A3D99}" srcId="{036AA0B4-5423-45B6-A674-B3A98A6DA868}" destId="{F826A1D8-F7D6-49DB-825F-FFE81A39DF32}" srcOrd="0" destOrd="0" parTransId="{63E37B98-30AE-438A-BCCD-779C69049100}" sibTransId="{89606071-B620-4492-8B35-924A2E5E7B42}"/>
    <dgm:cxn modelId="{6DB4F84C-0775-4782-8D39-7781EDCEE812}" type="presOf" srcId="{BC5796F7-99CF-4471-9C2E-3E750C457095}" destId="{9B44A329-E057-48D5-B33F-05115F5C69B6}" srcOrd="0" destOrd="0" presId="urn:microsoft.com/office/officeart/2005/8/layout/arrow5"/>
    <dgm:cxn modelId="{AEC2160C-933F-4507-A6D4-8DB2F01F0E2E}" type="presOf" srcId="{036AA0B4-5423-45B6-A674-B3A98A6DA868}" destId="{3AF5AD2D-59FC-4853-A745-33AFB91F6BCA}" srcOrd="0" destOrd="0" presId="urn:microsoft.com/office/officeart/2005/8/layout/arrow5"/>
    <dgm:cxn modelId="{F0B037AD-88CF-4D8A-95EF-6A5485A44140}" srcId="{036AA0B4-5423-45B6-A674-B3A98A6DA868}" destId="{BC5796F7-99CF-4471-9C2E-3E750C457095}" srcOrd="1" destOrd="0" parTransId="{A2E30B12-4B5E-42E2-9CC4-834A0621EC44}" sibTransId="{BA974B07-9EF4-4261-B5FE-960C2237555E}"/>
    <dgm:cxn modelId="{BB2B3106-C3A8-4CE5-8AF8-97EB32680324}" type="presOf" srcId="{F826A1D8-F7D6-49DB-825F-FFE81A39DF32}" destId="{03CB9B21-B5A2-498E-BD2A-AA2FB651E2E4}" srcOrd="0" destOrd="0" presId="urn:microsoft.com/office/officeart/2005/8/layout/arrow5"/>
    <dgm:cxn modelId="{789EA91D-2980-4334-A215-F1EE9450C89A}" type="presParOf" srcId="{3AF5AD2D-59FC-4853-A745-33AFB91F6BCA}" destId="{03CB9B21-B5A2-498E-BD2A-AA2FB651E2E4}" srcOrd="0" destOrd="0" presId="urn:microsoft.com/office/officeart/2005/8/layout/arrow5"/>
    <dgm:cxn modelId="{C105D532-934B-49E9-9AEB-305EDD33F9B3}" type="presParOf" srcId="{3AF5AD2D-59FC-4853-A745-33AFB91F6BCA}" destId="{9B44A329-E057-48D5-B33F-05115F5C69B6}"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544A0F-3F45-46DB-8099-E74B04469B51}"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A978D6C9-85DC-467C-9BBE-20CF9ED8EA11}">
      <dgm:prSet phldrT="[Text]"/>
      <dgm:spPr/>
      <dgm:t>
        <a:bodyPr/>
        <a:lstStyle/>
        <a:p>
          <a:r>
            <a:rPr lang="en-US" dirty="0" smtClean="0">
              <a:solidFill>
                <a:srgbClr val="0070C0"/>
              </a:solidFill>
            </a:rPr>
            <a:t>Commercial Insurance Not Required</a:t>
          </a:r>
          <a:endParaRPr lang="en-US" dirty="0">
            <a:solidFill>
              <a:srgbClr val="0070C0"/>
            </a:solidFill>
          </a:endParaRPr>
        </a:p>
      </dgm:t>
    </dgm:pt>
    <dgm:pt modelId="{29D167F0-D7BF-48EC-B50B-6392B1FA79B9}" type="parTrans" cxnId="{70FE9DD7-8FA1-4A21-874F-5A3D66A50249}">
      <dgm:prSet/>
      <dgm:spPr/>
      <dgm:t>
        <a:bodyPr/>
        <a:lstStyle/>
        <a:p>
          <a:endParaRPr lang="en-US"/>
        </a:p>
      </dgm:t>
    </dgm:pt>
    <dgm:pt modelId="{8D471BFD-BE45-4272-92D9-682B61545969}" type="sibTrans" cxnId="{70FE9DD7-8FA1-4A21-874F-5A3D66A50249}">
      <dgm:prSet/>
      <dgm:spPr/>
      <dgm:t>
        <a:bodyPr/>
        <a:lstStyle/>
        <a:p>
          <a:endParaRPr lang="en-US"/>
        </a:p>
      </dgm:t>
    </dgm:pt>
    <dgm:pt modelId="{B883C5E4-32ED-4643-9F6E-D475A4D54435}">
      <dgm:prSet phldrT="[Text]"/>
      <dgm:spPr/>
      <dgm:t>
        <a:bodyPr/>
        <a:lstStyle/>
        <a:p>
          <a:r>
            <a:rPr lang="en-US" dirty="0" smtClean="0">
              <a:solidFill>
                <a:srgbClr val="0070C0"/>
              </a:solidFill>
            </a:rPr>
            <a:t>Drivers Rely on Personal Auto</a:t>
          </a:r>
          <a:endParaRPr lang="en-US" dirty="0">
            <a:solidFill>
              <a:srgbClr val="0070C0"/>
            </a:solidFill>
          </a:endParaRPr>
        </a:p>
      </dgm:t>
    </dgm:pt>
    <dgm:pt modelId="{62963699-E24D-4D5C-8DC8-21C2A3B63743}" type="parTrans" cxnId="{D2352196-DDC4-4DBD-B6FC-683B20D275CA}">
      <dgm:prSet/>
      <dgm:spPr/>
      <dgm:t>
        <a:bodyPr/>
        <a:lstStyle/>
        <a:p>
          <a:endParaRPr lang="en-US"/>
        </a:p>
      </dgm:t>
    </dgm:pt>
    <dgm:pt modelId="{F71040CB-9C05-4EA0-AAF6-673B5F38CE0C}" type="sibTrans" cxnId="{D2352196-DDC4-4DBD-B6FC-683B20D275CA}">
      <dgm:prSet/>
      <dgm:spPr/>
      <dgm:t>
        <a:bodyPr/>
        <a:lstStyle/>
        <a:p>
          <a:endParaRPr lang="en-US"/>
        </a:p>
      </dgm:t>
    </dgm:pt>
    <dgm:pt modelId="{5FAEC3C1-E2DE-4C83-B8E3-D15BD67D7340}">
      <dgm:prSet phldrT="[Text]"/>
      <dgm:spPr/>
      <dgm:t>
        <a:bodyPr/>
        <a:lstStyle/>
        <a:p>
          <a:r>
            <a:rPr lang="en-US" dirty="0" smtClean="0">
              <a:solidFill>
                <a:srgbClr val="0070C0"/>
              </a:solidFill>
            </a:rPr>
            <a:t>Gaps in Coverage Exist</a:t>
          </a:r>
          <a:endParaRPr lang="en-US" dirty="0">
            <a:solidFill>
              <a:srgbClr val="0070C0"/>
            </a:solidFill>
          </a:endParaRPr>
        </a:p>
      </dgm:t>
    </dgm:pt>
    <dgm:pt modelId="{3AE42666-83B8-4738-9F9B-BB4DAF1A52CA}" type="parTrans" cxnId="{1534A62E-8468-4EC7-B364-2C21368C19E7}">
      <dgm:prSet/>
      <dgm:spPr/>
      <dgm:t>
        <a:bodyPr/>
        <a:lstStyle/>
        <a:p>
          <a:endParaRPr lang="en-US"/>
        </a:p>
      </dgm:t>
    </dgm:pt>
    <dgm:pt modelId="{05221EAD-DDB9-4B35-AFEB-C85797188952}" type="sibTrans" cxnId="{1534A62E-8468-4EC7-B364-2C21368C19E7}">
      <dgm:prSet/>
      <dgm:spPr/>
      <dgm:t>
        <a:bodyPr/>
        <a:lstStyle/>
        <a:p>
          <a:endParaRPr lang="en-US"/>
        </a:p>
      </dgm:t>
    </dgm:pt>
    <dgm:pt modelId="{EE542CD5-8CEC-4B75-A46A-2CE780115820}" type="pres">
      <dgm:prSet presAssocID="{84544A0F-3F45-46DB-8099-E74B04469B51}" presName="Name0" presStyleCnt="0">
        <dgm:presLayoutVars>
          <dgm:chMax val="7"/>
          <dgm:chPref val="7"/>
          <dgm:dir/>
          <dgm:animLvl val="lvl"/>
        </dgm:presLayoutVars>
      </dgm:prSet>
      <dgm:spPr/>
      <dgm:t>
        <a:bodyPr/>
        <a:lstStyle/>
        <a:p>
          <a:endParaRPr lang="en-US"/>
        </a:p>
      </dgm:t>
    </dgm:pt>
    <dgm:pt modelId="{DEBE62D2-73A7-4803-AAB4-49F7F4BF3F2E}" type="pres">
      <dgm:prSet presAssocID="{A978D6C9-85DC-467C-9BBE-20CF9ED8EA11}" presName="Accent1" presStyleCnt="0"/>
      <dgm:spPr/>
    </dgm:pt>
    <dgm:pt modelId="{13FD5F6F-AE2E-4E98-9A7A-058F92AF6EB6}" type="pres">
      <dgm:prSet presAssocID="{A978D6C9-85DC-467C-9BBE-20CF9ED8EA11}" presName="Accent" presStyleLbl="node1" presStyleIdx="0" presStyleCnt="3"/>
      <dgm:spPr>
        <a:solidFill>
          <a:schemeClr val="accent4">
            <a:lumMod val="20000"/>
            <a:lumOff val="80000"/>
          </a:schemeClr>
        </a:solidFill>
        <a:ln>
          <a:solidFill>
            <a:srgbClr val="0070C0"/>
          </a:solidFill>
        </a:ln>
      </dgm:spPr>
    </dgm:pt>
    <dgm:pt modelId="{720E0015-6AE3-4E10-BB1F-0B7F681830CF}" type="pres">
      <dgm:prSet presAssocID="{A978D6C9-85DC-467C-9BBE-20CF9ED8EA11}" presName="Parent1" presStyleLbl="revTx" presStyleIdx="0" presStyleCnt="3" custScaleX="405934" custLinFactNeighborX="-25011" custLinFactNeighborY="20275">
        <dgm:presLayoutVars>
          <dgm:chMax val="1"/>
          <dgm:chPref val="1"/>
          <dgm:bulletEnabled val="1"/>
        </dgm:presLayoutVars>
      </dgm:prSet>
      <dgm:spPr/>
      <dgm:t>
        <a:bodyPr/>
        <a:lstStyle/>
        <a:p>
          <a:endParaRPr lang="en-US"/>
        </a:p>
      </dgm:t>
    </dgm:pt>
    <dgm:pt modelId="{7E088112-9637-49A0-A8CC-3577406DF4D2}" type="pres">
      <dgm:prSet presAssocID="{B883C5E4-32ED-4643-9F6E-D475A4D54435}" presName="Accent2" presStyleCnt="0"/>
      <dgm:spPr/>
    </dgm:pt>
    <dgm:pt modelId="{36078CAD-33B5-4F91-BA1E-E866714869C9}" type="pres">
      <dgm:prSet presAssocID="{B883C5E4-32ED-4643-9F6E-D475A4D54435}" presName="Accent" presStyleLbl="node1" presStyleIdx="1" presStyleCnt="3"/>
      <dgm:spPr>
        <a:solidFill>
          <a:schemeClr val="accent4">
            <a:lumMod val="20000"/>
            <a:lumOff val="80000"/>
          </a:schemeClr>
        </a:solidFill>
        <a:ln>
          <a:solidFill>
            <a:srgbClr val="0070C0"/>
          </a:solidFill>
        </a:ln>
      </dgm:spPr>
    </dgm:pt>
    <dgm:pt modelId="{A56C284C-965B-439D-B620-E3F2A2676D74}" type="pres">
      <dgm:prSet presAssocID="{B883C5E4-32ED-4643-9F6E-D475A4D54435}" presName="Parent2" presStyleLbl="revTx" presStyleIdx="1" presStyleCnt="3" custScaleX="330828">
        <dgm:presLayoutVars>
          <dgm:chMax val="1"/>
          <dgm:chPref val="1"/>
          <dgm:bulletEnabled val="1"/>
        </dgm:presLayoutVars>
      </dgm:prSet>
      <dgm:spPr/>
      <dgm:t>
        <a:bodyPr/>
        <a:lstStyle/>
        <a:p>
          <a:endParaRPr lang="en-US"/>
        </a:p>
      </dgm:t>
    </dgm:pt>
    <dgm:pt modelId="{102E1A5E-8833-470B-9D24-60A4A7BB1D33}" type="pres">
      <dgm:prSet presAssocID="{5FAEC3C1-E2DE-4C83-B8E3-D15BD67D7340}" presName="Accent3" presStyleCnt="0"/>
      <dgm:spPr/>
    </dgm:pt>
    <dgm:pt modelId="{3F8809EE-9F4A-4CDF-B549-2D636518E3D5}" type="pres">
      <dgm:prSet presAssocID="{5FAEC3C1-E2DE-4C83-B8E3-D15BD67D7340}" presName="Accent" presStyleLbl="node1" presStyleIdx="2" presStyleCnt="3"/>
      <dgm:spPr>
        <a:solidFill>
          <a:schemeClr val="accent4">
            <a:lumMod val="20000"/>
            <a:lumOff val="80000"/>
          </a:schemeClr>
        </a:solidFill>
        <a:ln>
          <a:solidFill>
            <a:srgbClr val="0070C0"/>
          </a:solidFill>
        </a:ln>
      </dgm:spPr>
    </dgm:pt>
    <dgm:pt modelId="{AE190D9E-2D1B-470D-9FD3-1C6DECA0B71E}" type="pres">
      <dgm:prSet presAssocID="{5FAEC3C1-E2DE-4C83-B8E3-D15BD67D7340}" presName="Parent3" presStyleLbl="revTx" presStyleIdx="2" presStyleCnt="3" custScaleX="291459" custLinFactNeighborX="2375" custLinFactNeighborY="-31025">
        <dgm:presLayoutVars>
          <dgm:chMax val="1"/>
          <dgm:chPref val="1"/>
          <dgm:bulletEnabled val="1"/>
        </dgm:presLayoutVars>
      </dgm:prSet>
      <dgm:spPr/>
      <dgm:t>
        <a:bodyPr/>
        <a:lstStyle/>
        <a:p>
          <a:endParaRPr lang="en-US"/>
        </a:p>
      </dgm:t>
    </dgm:pt>
  </dgm:ptLst>
  <dgm:cxnLst>
    <dgm:cxn modelId="{D2352196-DDC4-4DBD-B6FC-683B20D275CA}" srcId="{84544A0F-3F45-46DB-8099-E74B04469B51}" destId="{B883C5E4-32ED-4643-9F6E-D475A4D54435}" srcOrd="1" destOrd="0" parTransId="{62963699-E24D-4D5C-8DC8-21C2A3B63743}" sibTransId="{F71040CB-9C05-4EA0-AAF6-673B5F38CE0C}"/>
    <dgm:cxn modelId="{1534A62E-8468-4EC7-B364-2C21368C19E7}" srcId="{84544A0F-3F45-46DB-8099-E74B04469B51}" destId="{5FAEC3C1-E2DE-4C83-B8E3-D15BD67D7340}" srcOrd="2" destOrd="0" parTransId="{3AE42666-83B8-4738-9F9B-BB4DAF1A52CA}" sibTransId="{05221EAD-DDB9-4B35-AFEB-C85797188952}"/>
    <dgm:cxn modelId="{502E1FE3-1C03-4D7A-BE64-9F9A954D126F}" type="presOf" srcId="{A978D6C9-85DC-467C-9BBE-20CF9ED8EA11}" destId="{720E0015-6AE3-4E10-BB1F-0B7F681830CF}" srcOrd="0" destOrd="0" presId="urn:microsoft.com/office/officeart/2009/layout/CircleArrowProcess"/>
    <dgm:cxn modelId="{70FE9DD7-8FA1-4A21-874F-5A3D66A50249}" srcId="{84544A0F-3F45-46DB-8099-E74B04469B51}" destId="{A978D6C9-85DC-467C-9BBE-20CF9ED8EA11}" srcOrd="0" destOrd="0" parTransId="{29D167F0-D7BF-48EC-B50B-6392B1FA79B9}" sibTransId="{8D471BFD-BE45-4272-92D9-682B61545969}"/>
    <dgm:cxn modelId="{72467A8C-0C15-47D6-8A2D-1214BBAA4CDA}" type="presOf" srcId="{5FAEC3C1-E2DE-4C83-B8E3-D15BD67D7340}" destId="{AE190D9E-2D1B-470D-9FD3-1C6DECA0B71E}" srcOrd="0" destOrd="0" presId="urn:microsoft.com/office/officeart/2009/layout/CircleArrowProcess"/>
    <dgm:cxn modelId="{8736731D-2051-4442-9841-1307DB93A4E9}" type="presOf" srcId="{B883C5E4-32ED-4643-9F6E-D475A4D54435}" destId="{A56C284C-965B-439D-B620-E3F2A2676D74}" srcOrd="0" destOrd="0" presId="urn:microsoft.com/office/officeart/2009/layout/CircleArrowProcess"/>
    <dgm:cxn modelId="{8C5524B6-7218-405C-924B-CE09C3145649}" type="presOf" srcId="{84544A0F-3F45-46DB-8099-E74B04469B51}" destId="{EE542CD5-8CEC-4B75-A46A-2CE780115820}" srcOrd="0" destOrd="0" presId="urn:microsoft.com/office/officeart/2009/layout/CircleArrowProcess"/>
    <dgm:cxn modelId="{2E2B8A87-6DDE-4249-A2E6-035AA710FCE0}" type="presParOf" srcId="{EE542CD5-8CEC-4B75-A46A-2CE780115820}" destId="{DEBE62D2-73A7-4803-AAB4-49F7F4BF3F2E}" srcOrd="0" destOrd="0" presId="urn:microsoft.com/office/officeart/2009/layout/CircleArrowProcess"/>
    <dgm:cxn modelId="{8AA25092-18BC-4A40-81F1-50BF716B3365}" type="presParOf" srcId="{DEBE62D2-73A7-4803-AAB4-49F7F4BF3F2E}" destId="{13FD5F6F-AE2E-4E98-9A7A-058F92AF6EB6}" srcOrd="0" destOrd="0" presId="urn:microsoft.com/office/officeart/2009/layout/CircleArrowProcess"/>
    <dgm:cxn modelId="{B3ACEED8-61A6-481D-BB06-0C26E9A3BA60}" type="presParOf" srcId="{EE542CD5-8CEC-4B75-A46A-2CE780115820}" destId="{720E0015-6AE3-4E10-BB1F-0B7F681830CF}" srcOrd="1" destOrd="0" presId="urn:microsoft.com/office/officeart/2009/layout/CircleArrowProcess"/>
    <dgm:cxn modelId="{811E045D-ED4F-4F4C-85A7-BC72CFB9C626}" type="presParOf" srcId="{EE542CD5-8CEC-4B75-A46A-2CE780115820}" destId="{7E088112-9637-49A0-A8CC-3577406DF4D2}" srcOrd="2" destOrd="0" presId="urn:microsoft.com/office/officeart/2009/layout/CircleArrowProcess"/>
    <dgm:cxn modelId="{CCF02A25-3153-4019-99A2-207C3A5776C0}" type="presParOf" srcId="{7E088112-9637-49A0-A8CC-3577406DF4D2}" destId="{36078CAD-33B5-4F91-BA1E-E866714869C9}" srcOrd="0" destOrd="0" presId="urn:microsoft.com/office/officeart/2009/layout/CircleArrowProcess"/>
    <dgm:cxn modelId="{9D736576-AEB0-4D52-AFEC-C6512FEEF189}" type="presParOf" srcId="{EE542CD5-8CEC-4B75-A46A-2CE780115820}" destId="{A56C284C-965B-439D-B620-E3F2A2676D74}" srcOrd="3" destOrd="0" presId="urn:microsoft.com/office/officeart/2009/layout/CircleArrowProcess"/>
    <dgm:cxn modelId="{16C18492-1A90-4C9E-B398-394E97DF83F7}" type="presParOf" srcId="{EE542CD5-8CEC-4B75-A46A-2CE780115820}" destId="{102E1A5E-8833-470B-9D24-60A4A7BB1D33}" srcOrd="4" destOrd="0" presId="urn:microsoft.com/office/officeart/2009/layout/CircleArrowProcess"/>
    <dgm:cxn modelId="{D3ADAED4-2AB8-4C52-BD42-1678A9B930CE}" type="presParOf" srcId="{102E1A5E-8833-470B-9D24-60A4A7BB1D33}" destId="{3F8809EE-9F4A-4CDF-B549-2D636518E3D5}" srcOrd="0" destOrd="0" presId="urn:microsoft.com/office/officeart/2009/layout/CircleArrowProcess"/>
    <dgm:cxn modelId="{ACD17567-0EDB-49B8-B8BB-844F2DA39384}" type="presParOf" srcId="{EE542CD5-8CEC-4B75-A46A-2CE780115820}" destId="{AE190D9E-2D1B-470D-9FD3-1C6DECA0B71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EBCA08-366E-4989-B264-47254858BD28}" type="doc">
      <dgm:prSet loTypeId="urn:microsoft.com/office/officeart/2005/8/layout/pyramid2" loCatId="list" qsTypeId="urn:microsoft.com/office/officeart/2005/8/quickstyle/simple1" qsCatId="simple" csTypeId="urn:microsoft.com/office/officeart/2005/8/colors/accent1_2" csCatId="accent1" phldr="1"/>
      <dgm:spPr/>
    </dgm:pt>
    <dgm:pt modelId="{8306A08D-BF8E-4634-A4E2-4345B5C9903A}">
      <dgm:prSet phldrT="[Text]" custT="1"/>
      <dgm:spPr/>
      <dgm:t>
        <a:bodyPr/>
        <a:lstStyle/>
        <a:p>
          <a:r>
            <a:rPr lang="en-US" sz="2800" dirty="0" smtClean="0">
              <a:solidFill>
                <a:srgbClr val="0070C0"/>
              </a:solidFill>
            </a:rPr>
            <a:t>Risk / Opportunities Abound</a:t>
          </a:r>
          <a:endParaRPr lang="en-US" sz="2800" dirty="0">
            <a:solidFill>
              <a:srgbClr val="0070C0"/>
            </a:solidFill>
          </a:endParaRPr>
        </a:p>
      </dgm:t>
    </dgm:pt>
    <dgm:pt modelId="{FD093302-4520-43E5-96EA-5B5A33FBD9E5}" type="parTrans" cxnId="{3935C66E-F558-4CAF-B0F8-FAC7A4401DC4}">
      <dgm:prSet/>
      <dgm:spPr/>
      <dgm:t>
        <a:bodyPr/>
        <a:lstStyle/>
        <a:p>
          <a:endParaRPr lang="en-US"/>
        </a:p>
      </dgm:t>
    </dgm:pt>
    <dgm:pt modelId="{8F848D7D-5BF7-4CEF-9728-78A4647F44F2}" type="sibTrans" cxnId="{3935C66E-F558-4CAF-B0F8-FAC7A4401DC4}">
      <dgm:prSet/>
      <dgm:spPr/>
      <dgm:t>
        <a:bodyPr/>
        <a:lstStyle/>
        <a:p>
          <a:endParaRPr lang="en-US"/>
        </a:p>
      </dgm:t>
    </dgm:pt>
    <dgm:pt modelId="{B96CF481-5186-4540-9416-013C5D3E38CE}">
      <dgm:prSet phldrT="[Text]" custT="1"/>
      <dgm:spPr>
        <a:ln>
          <a:solidFill>
            <a:srgbClr val="0070C0"/>
          </a:solidFill>
        </a:ln>
      </dgm:spPr>
      <dgm:t>
        <a:bodyPr/>
        <a:lstStyle/>
        <a:p>
          <a:r>
            <a:rPr lang="en-US" sz="2800" dirty="0" smtClean="0">
              <a:solidFill>
                <a:srgbClr val="0070C0"/>
              </a:solidFill>
            </a:rPr>
            <a:t>Insurance Industry is Centrally Involved</a:t>
          </a:r>
          <a:endParaRPr lang="en-US" sz="2800" dirty="0">
            <a:solidFill>
              <a:srgbClr val="0070C0"/>
            </a:solidFill>
          </a:endParaRPr>
        </a:p>
      </dgm:t>
    </dgm:pt>
    <dgm:pt modelId="{32F31EF3-7F5F-425C-A1F4-B006B4100658}" type="parTrans" cxnId="{F973C18A-ED0B-4C4B-8B30-B7826E36CF14}">
      <dgm:prSet/>
      <dgm:spPr/>
      <dgm:t>
        <a:bodyPr/>
        <a:lstStyle/>
        <a:p>
          <a:endParaRPr lang="en-US"/>
        </a:p>
      </dgm:t>
    </dgm:pt>
    <dgm:pt modelId="{03346C6B-CCE3-4149-A0C5-225C1AB49927}" type="sibTrans" cxnId="{F973C18A-ED0B-4C4B-8B30-B7826E36CF14}">
      <dgm:prSet/>
      <dgm:spPr/>
      <dgm:t>
        <a:bodyPr/>
        <a:lstStyle/>
        <a:p>
          <a:endParaRPr lang="en-US"/>
        </a:p>
      </dgm:t>
    </dgm:pt>
    <dgm:pt modelId="{7E340CDD-E117-4153-A8AC-9E639CCC584C}">
      <dgm:prSet phldrT="[Text]" custT="1"/>
      <dgm:spPr>
        <a:ln>
          <a:solidFill>
            <a:srgbClr val="0070C0"/>
          </a:solidFill>
        </a:ln>
      </dgm:spPr>
      <dgm:t>
        <a:bodyPr/>
        <a:lstStyle/>
        <a:p>
          <a:r>
            <a:rPr lang="en-US" sz="2800" dirty="0" smtClean="0">
              <a:solidFill>
                <a:srgbClr val="0070C0"/>
              </a:solidFill>
            </a:rPr>
            <a:t>Peer Economy Is Growing Rapidly</a:t>
          </a:r>
          <a:endParaRPr lang="en-US" sz="2800" dirty="0">
            <a:solidFill>
              <a:srgbClr val="0070C0"/>
            </a:solidFill>
          </a:endParaRPr>
        </a:p>
      </dgm:t>
    </dgm:pt>
    <dgm:pt modelId="{3A0593C4-79CA-4AF6-8547-0BD38CEF90BA}" type="parTrans" cxnId="{F6A71052-6F01-45CE-815D-27F629AC77AC}">
      <dgm:prSet/>
      <dgm:spPr/>
      <dgm:t>
        <a:bodyPr/>
        <a:lstStyle/>
        <a:p>
          <a:endParaRPr lang="en-US"/>
        </a:p>
      </dgm:t>
    </dgm:pt>
    <dgm:pt modelId="{6A09F120-D025-471B-ABAF-1786AF34678E}" type="sibTrans" cxnId="{F6A71052-6F01-45CE-815D-27F629AC77AC}">
      <dgm:prSet/>
      <dgm:spPr/>
      <dgm:t>
        <a:bodyPr/>
        <a:lstStyle/>
        <a:p>
          <a:endParaRPr lang="en-US"/>
        </a:p>
      </dgm:t>
    </dgm:pt>
    <dgm:pt modelId="{F426AE92-B047-4689-B969-C885B9A0E477}" type="pres">
      <dgm:prSet presAssocID="{17EBCA08-366E-4989-B264-47254858BD28}" presName="compositeShape" presStyleCnt="0">
        <dgm:presLayoutVars>
          <dgm:dir/>
          <dgm:resizeHandles/>
        </dgm:presLayoutVars>
      </dgm:prSet>
      <dgm:spPr/>
    </dgm:pt>
    <dgm:pt modelId="{C82370D7-44F3-47FD-903C-E51B159D541A}" type="pres">
      <dgm:prSet presAssocID="{17EBCA08-366E-4989-B264-47254858BD28}" presName="pyramid" presStyleLbl="node1" presStyleIdx="0" presStyleCnt="1" custLinFactNeighborX="-7055" custLinFactNeighborY="0"/>
      <dgm:spPr>
        <a:solidFill>
          <a:schemeClr val="accent5">
            <a:lumMod val="20000"/>
            <a:lumOff val="80000"/>
          </a:schemeClr>
        </a:solidFill>
        <a:ln>
          <a:solidFill>
            <a:srgbClr val="0070C0"/>
          </a:solidFill>
        </a:ln>
      </dgm:spPr>
    </dgm:pt>
    <dgm:pt modelId="{F6D35D24-EE68-4945-B9B0-EAA725EA2754}" type="pres">
      <dgm:prSet presAssocID="{17EBCA08-366E-4989-B264-47254858BD28}" presName="theList" presStyleCnt="0"/>
      <dgm:spPr/>
    </dgm:pt>
    <dgm:pt modelId="{5D2287B0-15E4-48D4-B9F4-3EBA231BA7FC}" type="pres">
      <dgm:prSet presAssocID="{8306A08D-BF8E-4634-A4E2-4345B5C9903A}" presName="aNode" presStyleLbl="fgAcc1" presStyleIdx="0" presStyleCnt="3" custScaleX="134507" custLinFactNeighborX="-90034" custLinFactNeighborY="-6610">
        <dgm:presLayoutVars>
          <dgm:bulletEnabled val="1"/>
        </dgm:presLayoutVars>
      </dgm:prSet>
      <dgm:spPr/>
      <dgm:t>
        <a:bodyPr/>
        <a:lstStyle/>
        <a:p>
          <a:endParaRPr lang="en-US"/>
        </a:p>
      </dgm:t>
    </dgm:pt>
    <dgm:pt modelId="{DF643BF3-F840-42F8-A13A-7857C4E40B71}" type="pres">
      <dgm:prSet presAssocID="{8306A08D-BF8E-4634-A4E2-4345B5C9903A}" presName="aSpace" presStyleCnt="0"/>
      <dgm:spPr/>
    </dgm:pt>
    <dgm:pt modelId="{A80DD324-B009-4B9E-9E4F-16BF45B20CD8}" type="pres">
      <dgm:prSet presAssocID="{B96CF481-5186-4540-9416-013C5D3E38CE}" presName="aNode" presStyleLbl="fgAcc1" presStyleIdx="1" presStyleCnt="3" custScaleX="136314" custLinFactNeighborX="-86904" custLinFactNeighborY="-7678">
        <dgm:presLayoutVars>
          <dgm:bulletEnabled val="1"/>
        </dgm:presLayoutVars>
      </dgm:prSet>
      <dgm:spPr/>
      <dgm:t>
        <a:bodyPr/>
        <a:lstStyle/>
        <a:p>
          <a:endParaRPr lang="en-US"/>
        </a:p>
      </dgm:t>
    </dgm:pt>
    <dgm:pt modelId="{BA1A9CA5-93EC-41AB-BC91-9061ADD5F14D}" type="pres">
      <dgm:prSet presAssocID="{B96CF481-5186-4540-9416-013C5D3E38CE}" presName="aSpace" presStyleCnt="0"/>
      <dgm:spPr/>
    </dgm:pt>
    <dgm:pt modelId="{5AA15C23-9EDB-4A29-8000-0933657DECAB}" type="pres">
      <dgm:prSet presAssocID="{7E340CDD-E117-4153-A8AC-9E639CCC584C}" presName="aNode" presStyleLbl="fgAcc1" presStyleIdx="2" presStyleCnt="3" custScaleX="136002" custLinFactNeighborX="-87033" custLinFactNeighborY="91135">
        <dgm:presLayoutVars>
          <dgm:bulletEnabled val="1"/>
        </dgm:presLayoutVars>
      </dgm:prSet>
      <dgm:spPr/>
      <dgm:t>
        <a:bodyPr/>
        <a:lstStyle/>
        <a:p>
          <a:endParaRPr lang="en-US"/>
        </a:p>
      </dgm:t>
    </dgm:pt>
    <dgm:pt modelId="{B102893D-D0A7-4692-8B4A-1CD27C86C8FE}" type="pres">
      <dgm:prSet presAssocID="{7E340CDD-E117-4153-A8AC-9E639CCC584C}" presName="aSpace" presStyleCnt="0"/>
      <dgm:spPr/>
    </dgm:pt>
  </dgm:ptLst>
  <dgm:cxnLst>
    <dgm:cxn modelId="{57986F64-5130-4744-99EB-0839FC05AE87}" type="presOf" srcId="{7E340CDD-E117-4153-A8AC-9E639CCC584C}" destId="{5AA15C23-9EDB-4A29-8000-0933657DECAB}" srcOrd="0" destOrd="0" presId="urn:microsoft.com/office/officeart/2005/8/layout/pyramid2"/>
    <dgm:cxn modelId="{10961D77-1D3C-4EA5-BF6A-6FE5F543E917}" type="presOf" srcId="{17EBCA08-366E-4989-B264-47254858BD28}" destId="{F426AE92-B047-4689-B969-C885B9A0E477}" srcOrd="0" destOrd="0" presId="urn:microsoft.com/office/officeart/2005/8/layout/pyramid2"/>
    <dgm:cxn modelId="{F973C18A-ED0B-4C4B-8B30-B7826E36CF14}" srcId="{17EBCA08-366E-4989-B264-47254858BD28}" destId="{B96CF481-5186-4540-9416-013C5D3E38CE}" srcOrd="1" destOrd="0" parTransId="{32F31EF3-7F5F-425C-A1F4-B006B4100658}" sibTransId="{03346C6B-CCE3-4149-A0C5-225C1AB49927}"/>
    <dgm:cxn modelId="{3935C66E-F558-4CAF-B0F8-FAC7A4401DC4}" srcId="{17EBCA08-366E-4989-B264-47254858BD28}" destId="{8306A08D-BF8E-4634-A4E2-4345B5C9903A}" srcOrd="0" destOrd="0" parTransId="{FD093302-4520-43E5-96EA-5B5A33FBD9E5}" sibTransId="{8F848D7D-5BF7-4CEF-9728-78A4647F44F2}"/>
    <dgm:cxn modelId="{DBEB19A8-66D7-4756-9E75-4241A705C107}" type="presOf" srcId="{8306A08D-BF8E-4634-A4E2-4345B5C9903A}" destId="{5D2287B0-15E4-48D4-B9F4-3EBA231BA7FC}" srcOrd="0" destOrd="0" presId="urn:microsoft.com/office/officeart/2005/8/layout/pyramid2"/>
    <dgm:cxn modelId="{900E89CB-ADC0-4D4B-A4A0-EB30DBCB4FF8}" type="presOf" srcId="{B96CF481-5186-4540-9416-013C5D3E38CE}" destId="{A80DD324-B009-4B9E-9E4F-16BF45B20CD8}" srcOrd="0" destOrd="0" presId="urn:microsoft.com/office/officeart/2005/8/layout/pyramid2"/>
    <dgm:cxn modelId="{F6A71052-6F01-45CE-815D-27F629AC77AC}" srcId="{17EBCA08-366E-4989-B264-47254858BD28}" destId="{7E340CDD-E117-4153-A8AC-9E639CCC584C}" srcOrd="2" destOrd="0" parTransId="{3A0593C4-79CA-4AF6-8547-0BD38CEF90BA}" sibTransId="{6A09F120-D025-471B-ABAF-1786AF34678E}"/>
    <dgm:cxn modelId="{172A6214-8D39-4BA1-977B-9CFAF9C523FE}" type="presParOf" srcId="{F426AE92-B047-4689-B969-C885B9A0E477}" destId="{C82370D7-44F3-47FD-903C-E51B159D541A}" srcOrd="0" destOrd="0" presId="urn:microsoft.com/office/officeart/2005/8/layout/pyramid2"/>
    <dgm:cxn modelId="{A8B64739-AD35-4278-9716-A287A4A781BD}" type="presParOf" srcId="{F426AE92-B047-4689-B969-C885B9A0E477}" destId="{F6D35D24-EE68-4945-B9B0-EAA725EA2754}" srcOrd="1" destOrd="0" presId="urn:microsoft.com/office/officeart/2005/8/layout/pyramid2"/>
    <dgm:cxn modelId="{292A3DC7-A14A-4399-AF04-10545A9EFE55}" type="presParOf" srcId="{F6D35D24-EE68-4945-B9B0-EAA725EA2754}" destId="{5D2287B0-15E4-48D4-B9F4-3EBA231BA7FC}" srcOrd="0" destOrd="0" presId="urn:microsoft.com/office/officeart/2005/8/layout/pyramid2"/>
    <dgm:cxn modelId="{14DAD7AE-60FC-4E50-8A92-26DE8603E5A8}" type="presParOf" srcId="{F6D35D24-EE68-4945-B9B0-EAA725EA2754}" destId="{DF643BF3-F840-42F8-A13A-7857C4E40B71}" srcOrd="1" destOrd="0" presId="urn:microsoft.com/office/officeart/2005/8/layout/pyramid2"/>
    <dgm:cxn modelId="{3935FA50-E2AA-48AC-8C9E-99AE558BECE5}" type="presParOf" srcId="{F6D35D24-EE68-4945-B9B0-EAA725EA2754}" destId="{A80DD324-B009-4B9E-9E4F-16BF45B20CD8}" srcOrd="2" destOrd="0" presId="urn:microsoft.com/office/officeart/2005/8/layout/pyramid2"/>
    <dgm:cxn modelId="{06079950-83BB-4407-AFEF-A3303F8742D6}" type="presParOf" srcId="{F6D35D24-EE68-4945-B9B0-EAA725EA2754}" destId="{BA1A9CA5-93EC-41AB-BC91-9061ADD5F14D}" srcOrd="3" destOrd="0" presId="urn:microsoft.com/office/officeart/2005/8/layout/pyramid2"/>
    <dgm:cxn modelId="{D1632445-7DDB-41C7-9D57-8346019B7A8F}" type="presParOf" srcId="{F6D35D24-EE68-4945-B9B0-EAA725EA2754}" destId="{5AA15C23-9EDB-4A29-8000-0933657DECAB}" srcOrd="4" destOrd="0" presId="urn:microsoft.com/office/officeart/2005/8/layout/pyramid2"/>
    <dgm:cxn modelId="{B67DFECD-A3AC-4433-8144-7D668F1B5273}" type="presParOf" srcId="{F6D35D24-EE68-4945-B9B0-EAA725EA2754}" destId="{B102893D-D0A7-4692-8B4A-1CD27C86C8F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766B-61E1-49CE-80C9-012C695A2472}">
      <dsp:nvSpPr>
        <dsp:cNvPr id="0" name=""/>
        <dsp:cNvSpPr/>
      </dsp:nvSpPr>
      <dsp:spPr>
        <a:xfrm>
          <a:off x="0" y="11202"/>
          <a:ext cx="8547100" cy="748800"/>
        </a:xfrm>
        <a:prstGeom prst="rect">
          <a:avLst/>
        </a:prstGeom>
        <a:solidFill>
          <a:schemeClr val="bg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de-DE" sz="2000" b="0" i="0" u="none" strike="noStrike" kern="1200" cap="none" spc="0" normalizeH="0" baseline="0" noProof="0" dirty="0" smtClean="0">
              <a:ln>
                <a:noFill/>
              </a:ln>
              <a:solidFill>
                <a:schemeClr val="tx2"/>
              </a:solidFill>
              <a:effectLst/>
              <a:uLnTx/>
              <a:uFillTx/>
              <a:latin typeface="+mn-lt"/>
              <a:ea typeface="+mn-ea"/>
              <a:cs typeface="+mn-cs"/>
            </a:rPr>
            <a:t>Introduction – What It Is</a:t>
          </a:r>
          <a:endParaRPr lang="en-US" sz="2000" b="0" kern="1200" dirty="0">
            <a:solidFill>
              <a:schemeClr val="tx2"/>
            </a:solidFill>
          </a:endParaRPr>
        </a:p>
      </dsp:txBody>
      <dsp:txXfrm>
        <a:off x="0" y="11202"/>
        <a:ext cx="8547100" cy="748800"/>
      </dsp:txXfrm>
    </dsp:sp>
    <dsp:sp modelId="{6EB693B2-DEB2-4175-9F92-396AC322EC93}">
      <dsp:nvSpPr>
        <dsp:cNvPr id="0" name=""/>
        <dsp:cNvSpPr/>
      </dsp:nvSpPr>
      <dsp:spPr>
        <a:xfrm>
          <a:off x="0" y="875202"/>
          <a:ext cx="8547100" cy="748800"/>
        </a:xfrm>
        <a:prstGeom prst="rect">
          <a:avLst/>
        </a:prstGeom>
        <a:solidFill>
          <a:schemeClr val="bg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Impact on Employment</a:t>
          </a:r>
          <a:endParaRPr lang="en-US" sz="2000" b="0" kern="1200" dirty="0">
            <a:solidFill>
              <a:schemeClr val="tx2"/>
            </a:solidFill>
          </a:endParaRPr>
        </a:p>
      </dsp:txBody>
      <dsp:txXfrm>
        <a:off x="0" y="875202"/>
        <a:ext cx="8547100" cy="748800"/>
      </dsp:txXfrm>
    </dsp:sp>
    <dsp:sp modelId="{216BC616-572E-44E1-B095-03B9EAC638D7}">
      <dsp:nvSpPr>
        <dsp:cNvPr id="0" name=""/>
        <dsp:cNvSpPr/>
      </dsp:nvSpPr>
      <dsp:spPr>
        <a:xfrm>
          <a:off x="0" y="1739202"/>
          <a:ext cx="8547100" cy="748800"/>
        </a:xfrm>
        <a:prstGeom prst="rect">
          <a:avLst/>
        </a:prstGeom>
        <a:solidFill>
          <a:schemeClr val="bg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Legal and Insurance – General Considerations</a:t>
          </a:r>
          <a:endParaRPr lang="en-US" sz="2000" b="0" kern="1200" dirty="0">
            <a:solidFill>
              <a:schemeClr val="tx2"/>
            </a:solidFill>
          </a:endParaRPr>
        </a:p>
      </dsp:txBody>
      <dsp:txXfrm>
        <a:off x="0" y="1739202"/>
        <a:ext cx="8547100" cy="748800"/>
      </dsp:txXfrm>
    </dsp:sp>
    <dsp:sp modelId="{365F7C2C-584D-4861-9C59-EB436419D028}">
      <dsp:nvSpPr>
        <dsp:cNvPr id="0" name=""/>
        <dsp:cNvSpPr/>
      </dsp:nvSpPr>
      <dsp:spPr>
        <a:xfrm>
          <a:off x="0" y="2603202"/>
          <a:ext cx="8547100" cy="748800"/>
        </a:xfrm>
        <a:prstGeom prst="rect">
          <a:avLst/>
        </a:prstGeom>
        <a:solidFill>
          <a:schemeClr val="bg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chemeClr val="tx2"/>
              </a:solidFill>
            </a:rPr>
            <a:t>Home Sharing</a:t>
          </a:r>
          <a:endParaRPr lang="en-US" sz="2000" b="0" kern="1200" dirty="0">
            <a:solidFill>
              <a:schemeClr val="tx2"/>
            </a:solidFill>
          </a:endParaRPr>
        </a:p>
      </dsp:txBody>
      <dsp:txXfrm>
        <a:off x="0" y="2603202"/>
        <a:ext cx="8547100" cy="748800"/>
      </dsp:txXfrm>
    </dsp:sp>
    <dsp:sp modelId="{35815299-801D-48EB-A459-CB38EBBEB1F1}">
      <dsp:nvSpPr>
        <dsp:cNvPr id="0" name=""/>
        <dsp:cNvSpPr/>
      </dsp:nvSpPr>
      <dsp:spPr>
        <a:xfrm>
          <a:off x="0" y="3538921"/>
          <a:ext cx="8547100" cy="748800"/>
        </a:xfrm>
        <a:prstGeom prst="rect">
          <a:avLst/>
        </a:prstGeom>
        <a:solidFill>
          <a:schemeClr val="bg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0" kern="1200" dirty="0" smtClean="0">
              <a:solidFill>
                <a:schemeClr val="tx2"/>
              </a:solidFill>
            </a:rPr>
            <a:t>Transportation Sharing</a:t>
          </a:r>
          <a:endParaRPr lang="en-US" sz="2000" b="0" kern="1200" dirty="0">
            <a:solidFill>
              <a:schemeClr val="tx2"/>
            </a:solidFill>
          </a:endParaRPr>
        </a:p>
      </dsp:txBody>
      <dsp:txXfrm>
        <a:off x="0" y="3538921"/>
        <a:ext cx="8547100" cy="748800"/>
      </dsp:txXfrm>
    </dsp:sp>
    <dsp:sp modelId="{CBD051DD-17D4-43D4-9336-4A2AE93F69AB}">
      <dsp:nvSpPr>
        <dsp:cNvPr id="0" name=""/>
        <dsp:cNvSpPr/>
      </dsp:nvSpPr>
      <dsp:spPr>
        <a:xfrm>
          <a:off x="0" y="4342406"/>
          <a:ext cx="8547100" cy="748800"/>
        </a:xfrm>
        <a:prstGeom prst="rect">
          <a:avLst/>
        </a:prstGeom>
        <a:solidFill>
          <a:schemeClr val="bg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Takeaways/Wrap Up</a:t>
          </a:r>
          <a:endParaRPr lang="en-US" sz="2000" b="0" kern="1200" dirty="0">
            <a:solidFill>
              <a:schemeClr val="tx2"/>
            </a:solidFill>
          </a:endParaRPr>
        </a:p>
      </dsp:txBody>
      <dsp:txXfrm>
        <a:off x="0" y="4342406"/>
        <a:ext cx="8547100" cy="74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707F2-9CF7-493D-A710-AB3B5EEDA0B1}">
      <dsp:nvSpPr>
        <dsp:cNvPr id="0" name=""/>
        <dsp:cNvSpPr/>
      </dsp:nvSpPr>
      <dsp:spPr>
        <a:xfrm rot="16200000">
          <a:off x="0" y="489"/>
          <a:ext cx="1980709" cy="1980709"/>
        </a:xfrm>
        <a:prstGeom prst="downArrow">
          <a:avLst>
            <a:gd name="adj1" fmla="val 50000"/>
            <a:gd name="adj2" fmla="val 35000"/>
          </a:avLst>
        </a:prstGeom>
        <a:solidFill>
          <a:schemeClr val="accent4">
            <a:lumMod val="20000"/>
            <a:lumOff val="80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70C0"/>
              </a:solidFill>
            </a:rPr>
            <a:t>Seller</a:t>
          </a:r>
        </a:p>
        <a:p>
          <a:pPr lvl="0" algn="ctr" defTabSz="1422400">
            <a:lnSpc>
              <a:spcPct val="90000"/>
            </a:lnSpc>
            <a:spcBef>
              <a:spcPct val="0"/>
            </a:spcBef>
            <a:spcAft>
              <a:spcPct val="35000"/>
            </a:spcAft>
          </a:pPr>
          <a:r>
            <a:rPr lang="en-US" sz="1000" kern="1200" dirty="0" smtClean="0">
              <a:solidFill>
                <a:srgbClr val="0070C0"/>
              </a:solidFill>
            </a:rPr>
            <a:t>(On Demand, Freelance Provider) </a:t>
          </a:r>
          <a:endParaRPr lang="en-US" sz="1000" kern="1200" dirty="0">
            <a:solidFill>
              <a:srgbClr val="0070C0"/>
            </a:solidFill>
          </a:endParaRPr>
        </a:p>
      </dsp:txBody>
      <dsp:txXfrm rot="5400000">
        <a:off x="0" y="495666"/>
        <a:ext cx="1634085" cy="990355"/>
      </dsp:txXfrm>
    </dsp:sp>
    <dsp:sp modelId="{65F8C5C1-BB30-4E8E-B3A5-67593941F2A6}">
      <dsp:nvSpPr>
        <dsp:cNvPr id="0" name=""/>
        <dsp:cNvSpPr/>
      </dsp:nvSpPr>
      <dsp:spPr>
        <a:xfrm rot="5400000">
          <a:off x="6532390" y="0"/>
          <a:ext cx="1980709" cy="1980709"/>
        </a:xfrm>
        <a:prstGeom prst="downArrow">
          <a:avLst>
            <a:gd name="adj1" fmla="val 50000"/>
            <a:gd name="adj2" fmla="val 35000"/>
          </a:avLst>
        </a:prstGeom>
        <a:solidFill>
          <a:schemeClr val="accent4">
            <a:lumMod val="20000"/>
            <a:lumOff val="80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70C0"/>
              </a:solidFill>
            </a:rPr>
            <a:t>Buyer</a:t>
          </a:r>
        </a:p>
        <a:p>
          <a:pPr lvl="0" algn="ctr" defTabSz="1422400">
            <a:lnSpc>
              <a:spcPct val="90000"/>
            </a:lnSpc>
            <a:spcBef>
              <a:spcPct val="0"/>
            </a:spcBef>
            <a:spcAft>
              <a:spcPct val="35000"/>
            </a:spcAft>
          </a:pPr>
          <a:r>
            <a:rPr lang="en-US" sz="1000" kern="1200" dirty="0" smtClean="0">
              <a:solidFill>
                <a:srgbClr val="0070C0"/>
              </a:solidFill>
            </a:rPr>
            <a:t>(On Demand User) </a:t>
          </a:r>
          <a:endParaRPr lang="en-US" sz="1000" kern="1200" dirty="0">
            <a:solidFill>
              <a:srgbClr val="0070C0"/>
            </a:solidFill>
          </a:endParaRPr>
        </a:p>
      </dsp:txBody>
      <dsp:txXfrm rot="-5400000">
        <a:off x="6879014" y="495177"/>
        <a:ext cx="1634085" cy="990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623E8-CA99-43FE-BD8C-CA967680ECDA}">
      <dsp:nvSpPr>
        <dsp:cNvPr id="0" name=""/>
        <dsp:cNvSpPr/>
      </dsp:nvSpPr>
      <dsp:spPr>
        <a:xfrm>
          <a:off x="1696523" y="1013933"/>
          <a:ext cx="1396471" cy="1071949"/>
        </a:xfrm>
        <a:prstGeom prst="roundRect">
          <a:avLst/>
        </a:prstGeom>
        <a:solidFill>
          <a:schemeClr val="bg1"/>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70C0"/>
              </a:solidFill>
            </a:rPr>
            <a:t>Alternate Forms of</a:t>
          </a:r>
          <a:r>
            <a:rPr lang="en-US" sz="2200" kern="1200" dirty="0" smtClean="0">
              <a:solidFill>
                <a:srgbClr val="0070C0"/>
              </a:solidFill>
            </a:rPr>
            <a:t>:</a:t>
          </a:r>
          <a:endParaRPr lang="en-US" sz="2200" kern="1200" dirty="0">
            <a:solidFill>
              <a:srgbClr val="0070C0"/>
            </a:solidFill>
          </a:endParaRPr>
        </a:p>
      </dsp:txBody>
      <dsp:txXfrm>
        <a:off x="1748851" y="1066261"/>
        <a:ext cx="1291815" cy="967293"/>
      </dsp:txXfrm>
    </dsp:sp>
    <dsp:sp modelId="{FDA55F36-E93D-46C2-B660-37D7B08D1503}">
      <dsp:nvSpPr>
        <dsp:cNvPr id="0" name=""/>
        <dsp:cNvSpPr/>
      </dsp:nvSpPr>
      <dsp:spPr>
        <a:xfrm rot="16185343">
          <a:off x="2243980" y="866071"/>
          <a:ext cx="295726" cy="0"/>
        </a:xfrm>
        <a:custGeom>
          <a:avLst/>
          <a:gdLst/>
          <a:ahLst/>
          <a:cxnLst/>
          <a:rect l="0" t="0" r="0" b="0"/>
          <a:pathLst>
            <a:path>
              <a:moveTo>
                <a:pt x="0" y="0"/>
              </a:moveTo>
              <a:lnTo>
                <a:pt x="2957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71943C-B5F5-4009-9F1F-1D1FA16F1ADD}">
      <dsp:nvSpPr>
        <dsp:cNvPr id="0" name=""/>
        <dsp:cNvSpPr/>
      </dsp:nvSpPr>
      <dsp:spPr>
        <a:xfrm>
          <a:off x="1163122" y="2"/>
          <a:ext cx="2453119" cy="718206"/>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Generation Shift in Thinking</a:t>
          </a:r>
          <a:endParaRPr lang="en-US" sz="1900" kern="1200" dirty="0"/>
        </a:p>
      </dsp:txBody>
      <dsp:txXfrm>
        <a:off x="1198182" y="35062"/>
        <a:ext cx="2382999" cy="648086"/>
      </dsp:txXfrm>
    </dsp:sp>
    <dsp:sp modelId="{C12F0707-A4BB-4B7E-881C-6FCC563DC975}">
      <dsp:nvSpPr>
        <dsp:cNvPr id="0" name=""/>
        <dsp:cNvSpPr/>
      </dsp:nvSpPr>
      <dsp:spPr>
        <a:xfrm rot="2360119">
          <a:off x="3017194" y="2174225"/>
          <a:ext cx="278748" cy="0"/>
        </a:xfrm>
        <a:custGeom>
          <a:avLst/>
          <a:gdLst/>
          <a:ahLst/>
          <a:cxnLst/>
          <a:rect l="0" t="0" r="0" b="0"/>
          <a:pathLst>
            <a:path>
              <a:moveTo>
                <a:pt x="0" y="0"/>
              </a:moveTo>
              <a:lnTo>
                <a:pt x="27874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E2E9DF-4BA7-46EF-B4D5-F70A6F40F9B1}">
      <dsp:nvSpPr>
        <dsp:cNvPr id="0" name=""/>
        <dsp:cNvSpPr/>
      </dsp:nvSpPr>
      <dsp:spPr>
        <a:xfrm>
          <a:off x="2858102" y="2262569"/>
          <a:ext cx="1688904" cy="718206"/>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Property use</a:t>
          </a:r>
          <a:endParaRPr lang="en-US" sz="2000" kern="1200" dirty="0"/>
        </a:p>
      </dsp:txBody>
      <dsp:txXfrm>
        <a:off x="2893162" y="2297629"/>
        <a:ext cx="1618784" cy="648086"/>
      </dsp:txXfrm>
    </dsp:sp>
    <dsp:sp modelId="{4074C607-E579-4159-B32E-544AEECFFBFC}">
      <dsp:nvSpPr>
        <dsp:cNvPr id="0" name=""/>
        <dsp:cNvSpPr/>
      </dsp:nvSpPr>
      <dsp:spPr>
        <a:xfrm rot="8319667">
          <a:off x="1551324" y="2174229"/>
          <a:ext cx="267511" cy="0"/>
        </a:xfrm>
        <a:custGeom>
          <a:avLst/>
          <a:gdLst/>
          <a:ahLst/>
          <a:cxnLst/>
          <a:rect l="0" t="0" r="0" b="0"/>
          <a:pathLst>
            <a:path>
              <a:moveTo>
                <a:pt x="0" y="0"/>
              </a:moveTo>
              <a:lnTo>
                <a:pt x="26751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24AA3A-C7D8-4C76-AF9C-78690F56B554}">
      <dsp:nvSpPr>
        <dsp:cNvPr id="0" name=""/>
        <dsp:cNvSpPr/>
      </dsp:nvSpPr>
      <dsp:spPr>
        <a:xfrm>
          <a:off x="324924" y="2262576"/>
          <a:ext cx="1703060" cy="718206"/>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Property Ownership</a:t>
          </a:r>
          <a:endParaRPr lang="en-US" sz="2000" kern="1200" dirty="0"/>
        </a:p>
      </dsp:txBody>
      <dsp:txXfrm>
        <a:off x="359984" y="2297636"/>
        <a:ext cx="1632940" cy="648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drawing1.xml><?xml version="1.0" encoding="utf-8"?>
<c:userShapes xmlns:c="http://schemas.openxmlformats.org/drawingml/2006/chart">
  <cdr:relSizeAnchor xmlns:cdr="http://schemas.openxmlformats.org/drawingml/2006/chartDrawing">
    <cdr:from>
      <cdr:x>0.56432</cdr:x>
      <cdr:y>0.17061</cdr:y>
    </cdr:from>
    <cdr:to>
      <cdr:x>1</cdr:x>
      <cdr:y>0.26146</cdr:y>
    </cdr:to>
    <cdr:sp macro="" textlink="">
      <cdr:nvSpPr>
        <cdr:cNvPr id="2" name="Rectangle 1"/>
        <cdr:cNvSpPr/>
      </cdr:nvSpPr>
      <cdr:spPr>
        <a:xfrm xmlns:a="http://schemas.openxmlformats.org/drawingml/2006/main">
          <a:off x="4782600" y="739312"/>
          <a:ext cx="3692400" cy="393706"/>
        </a:xfrm>
        <a:prstGeom xmlns:a="http://schemas.openxmlformats.org/drawingml/2006/main" prst="rect">
          <a:avLst/>
        </a:prstGeom>
        <a:noFill xmlns:a="http://schemas.openxmlformats.org/drawingml/2006/main"/>
        <a:ln xmlns:a="http://schemas.openxmlformats.org/drawingml/2006/main" w="12700">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400" dirty="0" smtClean="0">
              <a:solidFill>
                <a:schemeClr val="tx1"/>
              </a:solidFill>
            </a:rPr>
            <a:t>16 Year Old Driver License Ownership dropped from 46%% in 1983 to 25% in 2014 </a:t>
          </a:r>
          <a:endParaRPr lang="en-US" sz="14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68B60E6-4028-45C4-9F69-ADC72143A87B}" type="datetimeFigureOut">
              <a:rPr lang="en-US" smtClean="0"/>
              <a:pPr/>
              <a:t>3/8/2016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CCEC23-C250-4E6B-ADF9-554A44EEAE1F}" type="slidenum">
              <a:rPr lang="en-US" smtClean="0"/>
              <a:pPr/>
              <a:t>‹#›</a:t>
            </a:fld>
            <a:endParaRPr lang="en-US"/>
          </a:p>
        </p:txBody>
      </p:sp>
    </p:spTree>
    <p:extLst>
      <p:ext uri="{BB962C8B-B14F-4D97-AF65-F5344CB8AC3E}">
        <p14:creationId xmlns:p14="http://schemas.microsoft.com/office/powerpoint/2010/main" val="2298827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84B64DC-074C-47F4-AA15-775A9ED3F489}" type="slidenum">
              <a:rPr lang="en-US" smtClean="0"/>
              <a:pPr/>
              <a:t>1</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91216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77788"/>
            <a:ext cx="3330575" cy="2498725"/>
          </a:xfrm>
        </p:spPr>
      </p:sp>
      <p:sp>
        <p:nvSpPr>
          <p:cNvPr id="4" name="Slide Number Placeholder 3"/>
          <p:cNvSpPr>
            <a:spLocks noGrp="1"/>
          </p:cNvSpPr>
          <p:nvPr>
            <p:ph type="sldNum" sz="quarter" idx="10"/>
          </p:nvPr>
        </p:nvSpPr>
        <p:spPr/>
        <p:txBody>
          <a:bodyPr/>
          <a:lstStyle/>
          <a:p>
            <a:fld id="{BA08BAED-3FEA-4554-B857-4864E363509C}" type="slidenum">
              <a:rPr lang="en-US" smtClean="0"/>
              <a:pPr/>
              <a:t>10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7653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CCEC23-C250-4E6B-ADF9-554A44EEAE1F}" type="slidenum">
              <a:rPr lang="en-US" smtClean="0"/>
              <a:pPr/>
              <a:t>11</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180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12</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44417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13</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68647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14</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872561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15</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88082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CCEC23-C250-4E6B-ADF9-554A44EEAE1F}" type="slidenum">
              <a:rPr lang="en-US" smtClean="0"/>
              <a:pPr/>
              <a:t>16</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45910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CCEC23-C250-4E6B-ADF9-554A44EEAE1F}" type="slidenum">
              <a:rPr lang="en-US" smtClean="0"/>
              <a:pPr/>
              <a:t>17</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0131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txBox="1">
            <a:spLocks noGrp="1" noChangeArrowheads="1"/>
          </p:cNvSpPr>
          <p:nvPr/>
        </p:nvSpPr>
        <p:spPr bwMode="auto">
          <a:xfrm>
            <a:off x="3230302" y="9210515"/>
            <a:ext cx="721819" cy="252121"/>
          </a:xfrm>
          <a:prstGeom prst="rect">
            <a:avLst/>
          </a:prstGeom>
          <a:noFill/>
          <a:ln w="9525">
            <a:noFill/>
            <a:miter lim="800000"/>
            <a:headEnd/>
            <a:tailEnd/>
          </a:ln>
        </p:spPr>
        <p:txBody>
          <a:bodyPr lIns="46903" tIns="47528" rIns="46903" bIns="47528" anchor="b">
            <a:spAutoFit/>
          </a:bodyPr>
          <a:lstStyle/>
          <a:p>
            <a:pPr algn="ctr" defTabSz="949439"/>
            <a:fld id="{5C1989CA-1A92-4DB6-A85A-D489C0504DE6}" type="slidenum">
              <a:rPr lang="en-US" sz="1000"/>
              <a:pPr algn="ctr" defTabSz="949439"/>
              <a:t>18</a:t>
            </a:fld>
            <a:endParaRPr lang="en-US" sz="1000" dirty="0"/>
          </a:p>
        </p:txBody>
      </p:sp>
      <p:sp>
        <p:nvSpPr>
          <p:cNvPr id="13517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9217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txBox="1">
            <a:spLocks noGrp="1" noChangeArrowheads="1"/>
          </p:cNvSpPr>
          <p:nvPr/>
        </p:nvSpPr>
        <p:spPr bwMode="auto">
          <a:xfrm>
            <a:off x="3230302" y="9210515"/>
            <a:ext cx="721819" cy="252121"/>
          </a:xfrm>
          <a:prstGeom prst="rect">
            <a:avLst/>
          </a:prstGeom>
          <a:noFill/>
          <a:ln w="9525">
            <a:noFill/>
            <a:miter lim="800000"/>
            <a:headEnd/>
            <a:tailEnd/>
          </a:ln>
        </p:spPr>
        <p:txBody>
          <a:bodyPr lIns="46903" tIns="47528" rIns="46903" bIns="47528" anchor="b">
            <a:spAutoFit/>
          </a:bodyPr>
          <a:lstStyle/>
          <a:p>
            <a:pPr algn="ctr" defTabSz="949439"/>
            <a:fld id="{5C1989CA-1A92-4DB6-A85A-D489C0504DE6}" type="slidenum">
              <a:rPr lang="en-US" sz="1000"/>
              <a:pPr algn="ctr" defTabSz="949439"/>
              <a:t>19</a:t>
            </a:fld>
            <a:endParaRPr lang="en-US" sz="1000" dirty="0"/>
          </a:p>
        </p:txBody>
      </p:sp>
      <p:sp>
        <p:nvSpPr>
          <p:cNvPr id="13517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50535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0725" y="701675"/>
            <a:ext cx="3413125" cy="2560638"/>
          </a:xfrm>
        </p:spPr>
      </p:sp>
      <p:sp>
        <p:nvSpPr>
          <p:cNvPr id="4" name="Date Placeholder 3"/>
          <p:cNvSpPr>
            <a:spLocks noGrp="1"/>
          </p:cNvSpPr>
          <p:nvPr>
            <p:ph type="dt" idx="10"/>
          </p:nvPr>
        </p:nvSpPr>
        <p:spPr/>
        <p:txBody>
          <a:bodyPr/>
          <a:lstStyle/>
          <a:p>
            <a:pPr>
              <a:defRPr/>
            </a:pPr>
            <a:fld id="{1EC6F204-47E2-4FBA-BAB9-C1E045DE0ADA}" type="datetime1">
              <a:rPr lang="en-GB" smtClean="0"/>
              <a:pPr>
                <a:defRPr/>
              </a:pPr>
              <a:t>08/03/2016</a:t>
            </a:fld>
            <a:endParaRPr lang="de-DE"/>
          </a:p>
        </p:txBody>
      </p:sp>
      <p:sp>
        <p:nvSpPr>
          <p:cNvPr id="5" name="Footer Placeholder 4"/>
          <p:cNvSpPr>
            <a:spLocks noGrp="1"/>
          </p:cNvSpPr>
          <p:nvPr>
            <p:ph type="ftr" sz="quarter" idx="11"/>
          </p:nvPr>
        </p:nvSpPr>
        <p:spPr/>
        <p:txBody>
          <a:bodyPr/>
          <a:lstStyle/>
          <a:p>
            <a:pPr>
              <a:defRPr/>
            </a:pPr>
            <a:r>
              <a:rPr lang="de-DE" smtClean="0"/>
              <a:t>Munich Re</a:t>
            </a:r>
            <a:endParaRPr lang="de-DE"/>
          </a:p>
        </p:txBody>
      </p:sp>
      <p:sp>
        <p:nvSpPr>
          <p:cNvPr id="6" name="Slide Number Placeholder 5"/>
          <p:cNvSpPr>
            <a:spLocks noGrp="1"/>
          </p:cNvSpPr>
          <p:nvPr>
            <p:ph type="sldNum" sz="quarter" idx="12"/>
          </p:nvPr>
        </p:nvSpPr>
        <p:spPr/>
        <p:txBody>
          <a:bodyPr/>
          <a:lstStyle/>
          <a:p>
            <a:pPr>
              <a:defRPr/>
            </a:pPr>
            <a:fld id="{FC109270-7497-4739-9CC4-79A9289991E9}" type="slidenum">
              <a:rPr lang="de-DE" smtClean="0"/>
              <a:pPr>
                <a:defRPr/>
              </a:pPr>
              <a:t>2</a:t>
            </a:fld>
            <a:endParaRPr lang="de-DE"/>
          </a:p>
        </p:txBody>
      </p:sp>
      <p:sp>
        <p:nvSpPr>
          <p:cNvPr id="3" name="Notes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386481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20</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74020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21</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2837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22</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79749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txBox="1">
            <a:spLocks noGrp="1" noChangeArrowheads="1"/>
          </p:cNvSpPr>
          <p:nvPr/>
        </p:nvSpPr>
        <p:spPr bwMode="auto">
          <a:xfrm>
            <a:off x="3230302" y="9210515"/>
            <a:ext cx="721819" cy="252121"/>
          </a:xfrm>
          <a:prstGeom prst="rect">
            <a:avLst/>
          </a:prstGeom>
          <a:noFill/>
          <a:ln w="9525">
            <a:noFill/>
            <a:miter lim="800000"/>
            <a:headEnd/>
            <a:tailEnd/>
          </a:ln>
        </p:spPr>
        <p:txBody>
          <a:bodyPr lIns="46903" tIns="47528" rIns="46903" bIns="47528" anchor="b">
            <a:spAutoFit/>
          </a:bodyPr>
          <a:lstStyle/>
          <a:p>
            <a:pPr algn="ctr" defTabSz="949439"/>
            <a:fld id="{5C1989CA-1A92-4DB6-A85A-D489C0504DE6}" type="slidenum">
              <a:rPr lang="en-US" sz="1000"/>
              <a:pPr algn="ctr" defTabSz="949439"/>
              <a:t>23</a:t>
            </a:fld>
            <a:endParaRPr lang="en-US" sz="1000" dirty="0"/>
          </a:p>
        </p:txBody>
      </p:sp>
      <p:sp>
        <p:nvSpPr>
          <p:cNvPr id="13517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95288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txBox="1">
            <a:spLocks noGrp="1" noChangeArrowheads="1"/>
          </p:cNvSpPr>
          <p:nvPr/>
        </p:nvSpPr>
        <p:spPr bwMode="auto">
          <a:xfrm>
            <a:off x="3230302" y="9210515"/>
            <a:ext cx="721819" cy="252121"/>
          </a:xfrm>
          <a:prstGeom prst="rect">
            <a:avLst/>
          </a:prstGeom>
          <a:noFill/>
          <a:ln w="9525">
            <a:noFill/>
            <a:miter lim="800000"/>
            <a:headEnd/>
            <a:tailEnd/>
          </a:ln>
        </p:spPr>
        <p:txBody>
          <a:bodyPr lIns="46903" tIns="47528" rIns="46903" bIns="47528" anchor="b">
            <a:spAutoFit/>
          </a:bodyPr>
          <a:lstStyle/>
          <a:p>
            <a:pPr algn="ctr" defTabSz="949439"/>
            <a:fld id="{5C1989CA-1A92-4DB6-A85A-D489C0504DE6}" type="slidenum">
              <a:rPr lang="en-US" sz="1000"/>
              <a:pPr algn="ctr" defTabSz="949439"/>
              <a:t>24</a:t>
            </a:fld>
            <a:endParaRPr lang="en-US" sz="1000" dirty="0"/>
          </a:p>
        </p:txBody>
      </p:sp>
      <p:sp>
        <p:nvSpPr>
          <p:cNvPr id="13517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59741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txBox="1">
            <a:spLocks noGrp="1" noChangeArrowheads="1"/>
          </p:cNvSpPr>
          <p:nvPr/>
        </p:nvSpPr>
        <p:spPr bwMode="auto">
          <a:xfrm>
            <a:off x="3255129" y="9270202"/>
            <a:ext cx="727366" cy="253755"/>
          </a:xfrm>
          <a:prstGeom prst="rect">
            <a:avLst/>
          </a:prstGeom>
          <a:noFill/>
          <a:ln w="9525">
            <a:noFill/>
            <a:miter lim="800000"/>
            <a:headEnd/>
            <a:tailEnd/>
          </a:ln>
        </p:spPr>
        <p:txBody>
          <a:bodyPr lIns="47227" tIns="47856" rIns="47227" bIns="47856" anchor="b">
            <a:spAutoFit/>
          </a:bodyPr>
          <a:lstStyle/>
          <a:p>
            <a:pPr algn="ctr" defTabSz="955990"/>
            <a:fld id="{5C1989CA-1A92-4DB6-A85A-D489C0504DE6}" type="slidenum">
              <a:rPr lang="en-US" sz="1000"/>
              <a:pPr algn="ctr" defTabSz="955990"/>
              <a:t>25</a:t>
            </a:fld>
            <a:endParaRPr lang="en-US" sz="1000" dirty="0"/>
          </a:p>
        </p:txBody>
      </p:sp>
      <p:sp>
        <p:nvSpPr>
          <p:cNvPr id="13517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26775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26</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23243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5711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A08BAED-3FEA-4554-B857-4864E363509C}" type="slidenum">
              <a:rPr lang="en-US" smtClean="0"/>
              <a:pPr/>
              <a:t>28</a:t>
            </a:fld>
            <a:endParaRPr lang="en-US" dirty="0"/>
          </a:p>
        </p:txBody>
      </p:sp>
      <p:sp>
        <p:nvSpPr>
          <p:cNvPr id="6" name="Notes Placeholder 5"/>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892769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A08BAED-3FEA-4554-B857-4864E363509C}" type="slidenum">
              <a:rPr lang="en-US" smtClean="0"/>
              <a:pPr/>
              <a:t>29</a:t>
            </a:fld>
            <a:endParaRPr lang="en-US" dirty="0"/>
          </a:p>
        </p:txBody>
      </p:sp>
      <p:sp>
        <p:nvSpPr>
          <p:cNvPr id="6" name="Notes Placeholder 5"/>
          <p:cNvSpPr>
            <a:spLocks noGrp="1"/>
          </p:cNvSpPr>
          <p:nvPr>
            <p:ph type="body" sz="quarter" idx="11"/>
          </p:nvPr>
        </p:nvSpPr>
        <p:spPr>
          <a:xfrm>
            <a:off x="539750" y="4273550"/>
            <a:ext cx="5618480" cy="4189095"/>
          </a:xfrm>
        </p:spPr>
        <p:txBody>
          <a:bodyPr/>
          <a:lstStyle/>
          <a:p>
            <a:endParaRPr lang="en-US" dirty="0"/>
          </a:p>
        </p:txBody>
      </p:sp>
    </p:spTree>
    <p:extLst>
      <p:ext uri="{BB962C8B-B14F-4D97-AF65-F5344CB8AC3E}">
        <p14:creationId xmlns:p14="http://schemas.microsoft.com/office/powerpoint/2010/main" val="128093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0725" y="701675"/>
            <a:ext cx="3413125" cy="2560638"/>
          </a:xfrm>
        </p:spPr>
      </p:sp>
      <p:sp>
        <p:nvSpPr>
          <p:cNvPr id="4" name="Date Placeholder 3"/>
          <p:cNvSpPr>
            <a:spLocks noGrp="1"/>
          </p:cNvSpPr>
          <p:nvPr>
            <p:ph type="dt" idx="10"/>
          </p:nvPr>
        </p:nvSpPr>
        <p:spPr/>
        <p:txBody>
          <a:bodyPr/>
          <a:lstStyle/>
          <a:p>
            <a:pPr>
              <a:defRPr/>
            </a:pPr>
            <a:fld id="{1EC6F204-47E2-4FBA-BAB9-C1E045DE0ADA}" type="datetime1">
              <a:rPr lang="en-GB" smtClean="0"/>
              <a:pPr>
                <a:defRPr/>
              </a:pPr>
              <a:t>08/03/2016</a:t>
            </a:fld>
            <a:endParaRPr lang="de-DE"/>
          </a:p>
        </p:txBody>
      </p:sp>
      <p:sp>
        <p:nvSpPr>
          <p:cNvPr id="5" name="Footer Placeholder 4"/>
          <p:cNvSpPr>
            <a:spLocks noGrp="1"/>
          </p:cNvSpPr>
          <p:nvPr>
            <p:ph type="ftr" sz="quarter" idx="11"/>
          </p:nvPr>
        </p:nvSpPr>
        <p:spPr/>
        <p:txBody>
          <a:bodyPr/>
          <a:lstStyle/>
          <a:p>
            <a:pPr>
              <a:defRPr/>
            </a:pPr>
            <a:r>
              <a:rPr lang="de-DE" smtClean="0"/>
              <a:t>Munich Re</a:t>
            </a:r>
            <a:endParaRPr lang="de-DE"/>
          </a:p>
        </p:txBody>
      </p:sp>
      <p:sp>
        <p:nvSpPr>
          <p:cNvPr id="6" name="Slide Number Placeholder 5"/>
          <p:cNvSpPr>
            <a:spLocks noGrp="1"/>
          </p:cNvSpPr>
          <p:nvPr>
            <p:ph type="sldNum" sz="quarter" idx="12"/>
          </p:nvPr>
        </p:nvSpPr>
        <p:spPr/>
        <p:txBody>
          <a:bodyPr/>
          <a:lstStyle/>
          <a:p>
            <a:pPr>
              <a:defRPr/>
            </a:pPr>
            <a:fld id="{FC109270-7497-4739-9CC4-79A9289991E9}" type="slidenum">
              <a:rPr lang="de-DE" smtClean="0"/>
              <a:pPr>
                <a:defRPr/>
              </a:pPr>
              <a:t>3</a:t>
            </a:fld>
            <a:endParaRPr lang="de-DE"/>
          </a:p>
        </p:txBody>
      </p:sp>
      <p:sp>
        <p:nvSpPr>
          <p:cNvPr id="3" name="Notes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145747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84B64DC-074C-47F4-AA15-775A9ED3F489}" type="slidenum">
              <a:rPr lang="en-US" smtClean="0"/>
              <a:pPr/>
              <a:t>30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83997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747100-9E9E-44A2-AFDC-59B3FA23E8C0}" type="slidenum">
              <a:rPr lang="en-US" smtClean="0">
                <a:cs typeface="Arial" pitchFamily="34" charset="0"/>
              </a:rPr>
              <a:pPr fontAlgn="base">
                <a:spcBef>
                  <a:spcPct val="0"/>
                </a:spcBef>
                <a:spcAft>
                  <a:spcPct val="0"/>
                </a:spcAft>
                <a:defRPr/>
              </a:pPr>
              <a:t>31</a:t>
            </a:fld>
            <a:endParaRPr lang="en-US" dirty="0" smtClean="0">
              <a:cs typeface="Arial" pitchFamily="34" charset="0"/>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172289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698500"/>
            <a:ext cx="4343400" cy="3257550"/>
          </a:xfrm>
        </p:spPr>
      </p:sp>
      <p:sp>
        <p:nvSpPr>
          <p:cNvPr id="4" name="Slide Number Placeholder 3"/>
          <p:cNvSpPr>
            <a:spLocks noGrp="1"/>
          </p:cNvSpPr>
          <p:nvPr>
            <p:ph type="sldNum" sz="quarter" idx="10"/>
          </p:nvPr>
        </p:nvSpPr>
        <p:spPr/>
        <p:txBody>
          <a:bodyPr/>
          <a:lstStyle/>
          <a:p>
            <a:fld id="{C84B64DC-074C-47F4-AA15-775A9ED3F489}" type="slidenum">
              <a:rPr lang="en-US" smtClean="0"/>
              <a:pPr/>
              <a:t>32</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519405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598613" y="698500"/>
            <a:ext cx="3825875" cy="2870200"/>
          </a:xfrm>
          <a:noFill/>
          <a:ln>
            <a:solidFill>
              <a:srgbClr val="000000"/>
            </a:solidFill>
            <a:miter lim="800000"/>
            <a:headEnd/>
            <a:tailEnd/>
          </a:ln>
        </p:spPr>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747100-9E9E-44A2-AFDC-59B3FA23E8C0}" type="slidenum">
              <a:rPr lang="en-US" smtClean="0">
                <a:cs typeface="Arial" pitchFamily="34" charset="0"/>
              </a:rPr>
              <a:pPr fontAlgn="base">
                <a:spcBef>
                  <a:spcPct val="0"/>
                </a:spcBef>
                <a:spcAft>
                  <a:spcPct val="0"/>
                </a:spcAft>
                <a:defRPr/>
              </a:pPr>
              <a:t>33</a:t>
            </a:fld>
            <a:endParaRPr lang="en-US" dirty="0" smtClean="0">
              <a:cs typeface="Arial" pitchFamily="34" charset="0"/>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89079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598613" y="698500"/>
            <a:ext cx="3825875" cy="2870200"/>
          </a:xfrm>
          <a:noFill/>
          <a:ln>
            <a:solidFill>
              <a:srgbClr val="000000"/>
            </a:solidFill>
            <a:miter lim="800000"/>
            <a:headEnd/>
            <a:tailEnd/>
          </a:ln>
        </p:spPr>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747100-9E9E-44A2-AFDC-59B3FA23E8C0}" type="slidenum">
              <a:rPr lang="en-US" smtClean="0">
                <a:cs typeface="Arial" pitchFamily="34" charset="0"/>
              </a:rPr>
              <a:pPr fontAlgn="base">
                <a:spcBef>
                  <a:spcPct val="0"/>
                </a:spcBef>
                <a:spcAft>
                  <a:spcPct val="0"/>
                </a:spcAft>
                <a:defRPr/>
              </a:pPr>
              <a:t>34</a:t>
            </a:fld>
            <a:endParaRPr lang="en-US" dirty="0" smtClean="0">
              <a:cs typeface="Arial" pitchFamily="34" charset="0"/>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94694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35</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48139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6D6997-1034-47C0-9BB2-BD5EEE209E77}" type="slidenum">
              <a:rPr lang="de-DE" smtClean="0"/>
              <a:pPr/>
              <a:t>36</a:t>
            </a:fld>
            <a:endParaRPr lang="de-DE"/>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532874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6D6997-1034-47C0-9BB2-BD5EEE209E77}" type="slidenum">
              <a:rPr lang="de-DE" smtClean="0"/>
              <a:pPr/>
              <a:t>37</a:t>
            </a:fld>
            <a:endParaRPr lang="de-DE"/>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901198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CCEC23-C250-4E6B-ADF9-554A44EEAE1F}" type="slidenum">
              <a:rPr lang="en-US" smtClean="0"/>
              <a:pPr/>
              <a:t>38</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711183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CCEC23-C250-4E6B-ADF9-554A44EEAE1F}" type="slidenum">
              <a:rPr lang="en-US" smtClean="0"/>
              <a:pPr/>
              <a:t>39</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61258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A08BAED-3FEA-4554-B857-4864E363509C}" type="slidenum">
              <a:rPr lang="en-US" smtClean="0"/>
              <a:pPr/>
              <a:t>4</a:t>
            </a:fld>
            <a:endParaRPr lang="en-US" dirty="0"/>
          </a:p>
        </p:txBody>
      </p:sp>
      <p:sp>
        <p:nvSpPr>
          <p:cNvPr id="6" name="Notes Placeholder 5"/>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712839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855663" y="593725"/>
            <a:ext cx="5006975" cy="3756025"/>
          </a:xfrm>
          <a:ln/>
        </p:spPr>
      </p:sp>
      <p:sp>
        <p:nvSpPr>
          <p:cNvPr id="63492" name="Slide Number Placeholder 3"/>
          <p:cNvSpPr>
            <a:spLocks noGrp="1"/>
          </p:cNvSpPr>
          <p:nvPr>
            <p:ph type="sldNum" sz="quarter" idx="5"/>
          </p:nvPr>
        </p:nvSpPr>
        <p:spPr>
          <a:xfrm>
            <a:off x="3158770" y="9058596"/>
            <a:ext cx="708813" cy="24888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8255" indent="-291636">
              <a:defRPr sz="2400">
                <a:solidFill>
                  <a:schemeClr val="tx1"/>
                </a:solidFill>
                <a:latin typeface="Arial" panose="020B0604020202020204" pitchFamily="34" charset="0"/>
                <a:ea typeface="ＭＳ Ｐゴシック" panose="020B0600070205080204" pitchFamily="34" charset="-128"/>
              </a:defRPr>
            </a:lvl2pPr>
            <a:lvl3pPr marL="1166546" indent="-233309">
              <a:defRPr sz="2400">
                <a:solidFill>
                  <a:schemeClr val="tx1"/>
                </a:solidFill>
                <a:latin typeface="Arial" panose="020B0604020202020204" pitchFamily="34" charset="0"/>
                <a:ea typeface="ＭＳ Ｐゴシック" panose="020B0600070205080204" pitchFamily="34" charset="-128"/>
              </a:defRPr>
            </a:lvl3pPr>
            <a:lvl4pPr marL="1633164" indent="-233309">
              <a:defRPr sz="2400">
                <a:solidFill>
                  <a:schemeClr val="tx1"/>
                </a:solidFill>
                <a:latin typeface="Arial" panose="020B0604020202020204" pitchFamily="34" charset="0"/>
                <a:ea typeface="ＭＳ Ｐゴシック" panose="020B0600070205080204" pitchFamily="34" charset="-128"/>
              </a:defRPr>
            </a:lvl4pPr>
            <a:lvl5pPr marL="2099782" indent="-233309">
              <a:defRPr sz="2400">
                <a:solidFill>
                  <a:schemeClr val="tx1"/>
                </a:solidFill>
                <a:latin typeface="Arial" panose="020B0604020202020204" pitchFamily="34" charset="0"/>
                <a:ea typeface="ＭＳ Ｐゴシック" panose="020B0600070205080204" pitchFamily="34" charset="-128"/>
              </a:defRPr>
            </a:lvl5pPr>
            <a:lvl6pPr marL="2566401" indent="-23330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33019" indent="-23330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9637" indent="-23330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6256" indent="-23330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6B82E3-76B4-48FE-93E9-6704F7EE8B30}" type="slidenum">
              <a:rPr lang="en-US" altLang="en-US" sz="1200">
                <a:solidFill>
                  <a:srgbClr val="000000"/>
                </a:solidFill>
              </a:rPr>
              <a:pPr/>
              <a:t>40</a:t>
            </a:fld>
            <a:endParaRPr lang="en-US" altLang="en-US" sz="1200" dirty="0">
              <a:solidFill>
                <a:srgbClr val="000000"/>
              </a:solidFill>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51961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6D6997-1034-47C0-9BB2-BD5EEE209E77}" type="slidenum">
              <a:rPr lang="de-DE" smtClean="0"/>
              <a:pPr/>
              <a:t>41</a:t>
            </a:fld>
            <a:endParaRPr lang="de-DE"/>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56360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42</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156611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698500"/>
            <a:ext cx="4968875" cy="3727450"/>
          </a:xfrm>
        </p:spPr>
      </p:sp>
      <p:sp>
        <p:nvSpPr>
          <p:cNvPr id="4" name="Slide Number Placeholder 3"/>
          <p:cNvSpPr>
            <a:spLocks noGrp="1"/>
          </p:cNvSpPr>
          <p:nvPr>
            <p:ph type="sldNum" sz="quarter" idx="10"/>
          </p:nvPr>
        </p:nvSpPr>
        <p:spPr/>
        <p:txBody>
          <a:bodyPr/>
          <a:lstStyle/>
          <a:p>
            <a:fld id="{70CCEC23-C250-4E6B-ADF9-554A44EEAE1F}" type="slidenum">
              <a:rPr lang="en-US" smtClean="0"/>
              <a:pPr/>
              <a:t>43</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12787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698500"/>
            <a:ext cx="4968875" cy="3727450"/>
          </a:xfrm>
        </p:spPr>
      </p:sp>
      <p:sp>
        <p:nvSpPr>
          <p:cNvPr id="4" name="Slide Number Placeholder 3"/>
          <p:cNvSpPr>
            <a:spLocks noGrp="1"/>
          </p:cNvSpPr>
          <p:nvPr>
            <p:ph type="sldNum" sz="quarter" idx="10"/>
          </p:nvPr>
        </p:nvSpPr>
        <p:spPr/>
        <p:txBody>
          <a:bodyPr/>
          <a:lstStyle/>
          <a:p>
            <a:fld id="{70CCEC23-C250-4E6B-ADF9-554A44EEAE1F}" type="slidenum">
              <a:rPr lang="en-US" smtClean="0"/>
              <a:pPr/>
              <a:t>44</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07142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45</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461149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698500"/>
            <a:ext cx="4240212" cy="3179763"/>
          </a:xfrm>
        </p:spPr>
      </p:sp>
      <p:sp>
        <p:nvSpPr>
          <p:cNvPr id="4" name="Slide Number Placeholder 3"/>
          <p:cNvSpPr>
            <a:spLocks noGrp="1"/>
          </p:cNvSpPr>
          <p:nvPr>
            <p:ph type="sldNum" sz="quarter" idx="10"/>
          </p:nvPr>
        </p:nvSpPr>
        <p:spPr/>
        <p:txBody>
          <a:bodyPr/>
          <a:lstStyle/>
          <a:p>
            <a:fld id="{70CCEC23-C250-4E6B-ADF9-554A44EEAE1F}" type="slidenum">
              <a:rPr lang="en-US" smtClean="0"/>
              <a:pPr/>
              <a:t>46</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33807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6D6997-1034-47C0-9BB2-BD5EEE209E77}" type="slidenum">
              <a:rPr lang="de-DE" smtClean="0"/>
              <a:pPr/>
              <a:t>47</a:t>
            </a:fld>
            <a:endParaRPr lang="de-DE"/>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812248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698500"/>
            <a:ext cx="4240212" cy="3179763"/>
          </a:xfrm>
        </p:spPr>
      </p:sp>
      <p:sp>
        <p:nvSpPr>
          <p:cNvPr id="4" name="Slide Number Placeholder 3"/>
          <p:cNvSpPr>
            <a:spLocks noGrp="1"/>
          </p:cNvSpPr>
          <p:nvPr>
            <p:ph type="sldNum" sz="quarter" idx="10"/>
          </p:nvPr>
        </p:nvSpPr>
        <p:spPr/>
        <p:txBody>
          <a:bodyPr/>
          <a:lstStyle/>
          <a:p>
            <a:fld id="{70CCEC23-C250-4E6B-ADF9-554A44EEAE1F}" type="slidenum">
              <a:rPr lang="en-US" smtClean="0"/>
              <a:pPr/>
              <a:t>48</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06230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49</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6923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9913" y="698500"/>
            <a:ext cx="3343275" cy="2508250"/>
          </a:xfrm>
        </p:spPr>
      </p:sp>
      <p:sp>
        <p:nvSpPr>
          <p:cNvPr id="4" name="Slide Number Placeholder 3"/>
          <p:cNvSpPr>
            <a:spLocks noGrp="1"/>
          </p:cNvSpPr>
          <p:nvPr>
            <p:ph type="sldNum" sz="quarter" idx="10"/>
          </p:nvPr>
        </p:nvSpPr>
        <p:spPr/>
        <p:txBody>
          <a:bodyPr/>
          <a:lstStyle/>
          <a:p>
            <a:fld id="{BA08BAED-3FEA-4554-B857-4864E363509C}" type="slidenum">
              <a:rPr lang="en-US" smtClean="0"/>
              <a:pPr/>
              <a:t>5</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28110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50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96615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51</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60275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698500"/>
            <a:ext cx="3724275" cy="2792413"/>
          </a:xfrm>
        </p:spPr>
      </p:sp>
      <p:sp>
        <p:nvSpPr>
          <p:cNvPr id="4" name="Slide Number Placeholder 3"/>
          <p:cNvSpPr>
            <a:spLocks noGrp="1"/>
          </p:cNvSpPr>
          <p:nvPr>
            <p:ph type="sldNum" sz="quarter" idx="10"/>
          </p:nvPr>
        </p:nvSpPr>
        <p:spPr/>
        <p:txBody>
          <a:bodyPr/>
          <a:lstStyle/>
          <a:p>
            <a:fld id="{70CCEC23-C250-4E6B-ADF9-554A44EEAE1F}" type="slidenum">
              <a:rPr lang="en-US" smtClean="0"/>
              <a:pPr/>
              <a:t>52</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401412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p:txBody>
          <a:bodyPr/>
          <a:lstStyle/>
          <a:p>
            <a:pPr defTabSz="949439">
              <a:defRPr/>
            </a:pPr>
            <a:fld id="{3711D1C8-0BB5-4546-B0DE-9FAB346B6C05}" type="slidenum">
              <a:rPr lang="en-US" smtClean="0">
                <a:solidFill>
                  <a:srgbClr val="000000"/>
                </a:solidFill>
              </a:rPr>
              <a:pPr defTabSz="949439">
                <a:defRPr/>
              </a:pPr>
              <a:t>53</a:t>
            </a:fld>
            <a:endParaRPr lang="en-US" dirty="0" smtClean="0">
              <a:solidFill>
                <a:srgbClr val="000000"/>
              </a:solidFill>
            </a:endParaRPr>
          </a:p>
        </p:txBody>
      </p:sp>
      <p:sp>
        <p:nvSpPr>
          <p:cNvPr id="1741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392085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CCEC23-C250-4E6B-ADF9-554A44EEAE1F}" type="slidenum">
              <a:rPr lang="en-US" smtClean="0"/>
              <a:pPr/>
              <a:t>54</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6356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D6D73-03CC-4C24-834A-0411462C927E}" type="slidenum">
              <a:rPr lang="en-US" smtClean="0"/>
              <a:pPr fontAlgn="base">
                <a:spcBef>
                  <a:spcPct val="0"/>
                </a:spcBef>
                <a:spcAft>
                  <a:spcPct val="0"/>
                </a:spcAft>
                <a:defRPr/>
              </a:pPr>
              <a:t>55</a:t>
            </a:fld>
            <a:endParaRPr lang="en-US" dirty="0" smtClean="0"/>
          </a:p>
        </p:txBody>
      </p:sp>
      <p:sp>
        <p:nvSpPr>
          <p:cNvPr id="28677"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147251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84B64DC-074C-47F4-AA15-775A9ED3F489}" type="slidenum">
              <a:rPr lang="en-US" smtClean="0"/>
              <a:pPr/>
              <a:t>56</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601654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A08BAED-3FEA-4554-B857-4864E363509C}" type="slidenum">
              <a:rPr lang="en-US" smtClean="0"/>
              <a:pPr/>
              <a:t>6</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6932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5788" y="77788"/>
            <a:ext cx="3311525" cy="2482850"/>
          </a:xfrm>
        </p:spPr>
      </p:sp>
      <p:sp>
        <p:nvSpPr>
          <p:cNvPr id="4" name="Slide Number Placeholder 3"/>
          <p:cNvSpPr>
            <a:spLocks noGrp="1"/>
          </p:cNvSpPr>
          <p:nvPr>
            <p:ph type="sldNum" sz="quarter" idx="10"/>
          </p:nvPr>
        </p:nvSpPr>
        <p:spPr/>
        <p:txBody>
          <a:bodyPr/>
          <a:lstStyle/>
          <a:p>
            <a:fld id="{BA08BAED-3FEA-4554-B857-4864E363509C}" type="slidenum">
              <a:rPr lang="en-US" smtClean="0"/>
              <a:pPr/>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0942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77788"/>
            <a:ext cx="3330575" cy="2498725"/>
          </a:xfrm>
        </p:spPr>
      </p:sp>
      <p:sp>
        <p:nvSpPr>
          <p:cNvPr id="4" name="Slide Number Placeholder 3"/>
          <p:cNvSpPr>
            <a:spLocks noGrp="1"/>
          </p:cNvSpPr>
          <p:nvPr>
            <p:ph type="sldNum" sz="quarter" idx="10"/>
          </p:nvPr>
        </p:nvSpPr>
        <p:spPr/>
        <p:txBody>
          <a:bodyPr/>
          <a:lstStyle/>
          <a:p>
            <a:fld id="{BA08BAED-3FEA-4554-B857-4864E363509C}" type="slidenum">
              <a:rPr lang="en-US" smtClean="0"/>
              <a:pPr/>
              <a:t>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11486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0" y="77788"/>
            <a:ext cx="5426075" cy="4070350"/>
          </a:xfrm>
        </p:spPr>
      </p:sp>
      <p:sp>
        <p:nvSpPr>
          <p:cNvPr id="4" name="Slide Number Placeholder 3"/>
          <p:cNvSpPr>
            <a:spLocks noGrp="1"/>
          </p:cNvSpPr>
          <p:nvPr>
            <p:ph type="sldNum" sz="quarter" idx="10"/>
          </p:nvPr>
        </p:nvSpPr>
        <p:spPr/>
        <p:txBody>
          <a:bodyPr/>
          <a:lstStyle/>
          <a:p>
            <a:fld id="{BA08BAED-3FEA-4554-B857-4864E363509C}" type="slidenum">
              <a:rPr lang="en-US" smtClean="0"/>
              <a:pPr/>
              <a:t>9</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087539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fik 12" descr="nur-bild.jpg"/>
          <p:cNvPicPr>
            <a:picLocks noChangeAspect="1"/>
          </p:cNvPicPr>
          <p:nvPr/>
        </p:nvPicPr>
        <p:blipFill>
          <a:blip r:embed="rId2" cstate="print"/>
          <a:srcRect t="3903"/>
          <a:stretch>
            <a:fillRect/>
          </a:stretch>
        </p:blipFill>
        <p:spPr>
          <a:xfrm>
            <a:off x="0" y="-3222"/>
            <a:ext cx="9144000" cy="4184650"/>
          </a:xfrm>
          <a:prstGeom prst="rect">
            <a:avLst/>
          </a:prstGeom>
        </p:spPr>
      </p:pic>
      <p:grpSp>
        <p:nvGrpSpPr>
          <p:cNvPr id="4" name="Group 19"/>
          <p:cNvGrpSpPr/>
          <p:nvPr/>
        </p:nvGrpSpPr>
        <p:grpSpPr>
          <a:xfrm>
            <a:off x="-4" y="3785428"/>
            <a:ext cx="9144004" cy="3072572"/>
            <a:chOff x="-4" y="3785428"/>
            <a:chExt cx="9144004" cy="3072572"/>
          </a:xfrm>
        </p:grpSpPr>
        <p:sp>
          <p:nvSpPr>
            <p:cNvPr id="21" name="Rechtwinkliges Dreieck 13"/>
            <p:cNvSpPr/>
            <p:nvPr userDrawn="1"/>
          </p:nvSpPr>
          <p:spPr>
            <a:xfrm flipH="1">
              <a:off x="8748000" y="3785428"/>
              <a:ext cx="396000" cy="396000"/>
            </a:xfrm>
            <a:prstGeom prst="r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rtlCol="0" anchor="ctr"/>
            <a:lstStyle/>
            <a:p>
              <a:pPr algn="ctr"/>
              <a:endParaRPr lang="en-GB" noProof="0" dirty="0"/>
            </a:p>
          </p:txBody>
        </p:sp>
        <p:sp>
          <p:nvSpPr>
            <p:cNvPr id="22" name="Rechtwinkliges Dreieck 13"/>
            <p:cNvSpPr/>
            <p:nvPr userDrawn="1"/>
          </p:nvSpPr>
          <p:spPr>
            <a:xfrm flipH="1">
              <a:off x="-4" y="4181484"/>
              <a:ext cx="9144003" cy="2676516"/>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rtlCol="0" anchor="ctr"/>
            <a:lstStyle/>
            <a:p>
              <a:pPr algn="ctr"/>
              <a:endParaRPr lang="en-GB" noProof="0" dirty="0"/>
            </a:p>
          </p:txBody>
        </p:sp>
      </p:grpSp>
      <p:sp>
        <p:nvSpPr>
          <p:cNvPr id="2" name="Title 1"/>
          <p:cNvSpPr>
            <a:spLocks noGrp="1"/>
          </p:cNvSpPr>
          <p:nvPr>
            <p:ph type="ctrTitle"/>
          </p:nvPr>
        </p:nvSpPr>
        <p:spPr>
          <a:xfrm>
            <a:off x="360000" y="4435200"/>
            <a:ext cx="6318000" cy="864000"/>
          </a:xfrm>
        </p:spPr>
        <p:txBody>
          <a:bodyPr/>
          <a:lstStyle>
            <a:lvl1pPr algn="l">
              <a:defRPr sz="2600" cap="all" baseline="0">
                <a:solidFill>
                  <a:schemeClr val="tx2"/>
                </a:solidFill>
              </a:defRPr>
            </a:lvl1pPr>
          </a:lstStyle>
          <a:p>
            <a:r>
              <a:rPr lang="en-US" noProof="0" smtClean="0"/>
              <a:t>Click to edit Master title style</a:t>
            </a:r>
            <a:endParaRPr lang="en-US" noProof="0" dirty="0"/>
          </a:p>
        </p:txBody>
      </p:sp>
      <p:sp>
        <p:nvSpPr>
          <p:cNvPr id="12" name="Subtitle 2"/>
          <p:cNvSpPr>
            <a:spLocks noGrp="1"/>
          </p:cNvSpPr>
          <p:nvPr>
            <p:ph type="subTitle" idx="1" hasCustomPrompt="1"/>
          </p:nvPr>
        </p:nvSpPr>
        <p:spPr>
          <a:xfrm>
            <a:off x="360000" y="5348177"/>
            <a:ext cx="6318000" cy="1149823"/>
          </a:xfr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Date: </a:t>
            </a:r>
            <a:r>
              <a:rPr lang="en-US" dirty="0" smtClean="0"/>
              <a:t>DD Month YYYY</a:t>
            </a:r>
            <a:br>
              <a:rPr lang="en-US" dirty="0" smtClean="0"/>
            </a:br>
            <a:r>
              <a:rPr lang="en-US" dirty="0" smtClean="0"/>
              <a:t/>
            </a:r>
            <a:br>
              <a:rPr lang="en-US" dirty="0" smtClean="0"/>
            </a:br>
            <a:r>
              <a:rPr lang="en-US" dirty="0" smtClean="0"/>
              <a:t/>
            </a:r>
            <a:br>
              <a:rPr lang="en-US" dirty="0" smtClean="0"/>
            </a:br>
            <a:r>
              <a:rPr lang="en-US" dirty="0" smtClean="0"/>
              <a:t>Name of the speaker</a:t>
            </a:r>
          </a:p>
        </p:txBody>
      </p:sp>
      <p:pic>
        <p:nvPicPr>
          <p:cNvPr id="11" name="Picture 199" descr="Logo_MunichRE_SM_042mm_ZG2100mm_2%_CO"/>
          <p:cNvPicPr>
            <a:picLocks noChangeAspect="1" noChangeArrowheads="1"/>
          </p:cNvPicPr>
          <p:nvPr userDrawn="1"/>
        </p:nvPicPr>
        <p:blipFill>
          <a:blip r:embed="rId3" cstate="print"/>
          <a:srcRect/>
          <a:stretch>
            <a:fillRect/>
          </a:stretch>
        </p:blipFill>
        <p:spPr bwMode="auto">
          <a:xfrm>
            <a:off x="6998400" y="6004800"/>
            <a:ext cx="1890000" cy="514469"/>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6" name="Text Placeholder 8"/>
          <p:cNvSpPr>
            <a:spLocks noGrp="1"/>
          </p:cNvSpPr>
          <p:nvPr>
            <p:ph type="body" sz="quarter" idx="18"/>
          </p:nvPr>
        </p:nvSpPr>
        <p:spPr>
          <a:xfrm>
            <a:off x="6156000" y="1512000"/>
            <a:ext cx="2682000" cy="4770000"/>
          </a:xfrm>
          <a:solidFill>
            <a:schemeClr val="accent4">
              <a:lumMod val="60000"/>
              <a:lumOff val="40000"/>
            </a:schemeClr>
          </a:solidFill>
          <a:effectLst>
            <a:outerShdw blurRad="50800" dist="38100" dir="2700000" algn="tl" rotWithShape="0">
              <a:prstClr val="black">
                <a:alpha val="40000"/>
              </a:prstClr>
            </a:outerShdw>
          </a:effectLst>
        </p:spPr>
        <p:txBody>
          <a:bodyPr lIns="180000" tIns="144000" rIns="108000" bIns="72000"/>
          <a:lstStyle>
            <a:lvl1pPr>
              <a:defRPr sz="16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8" name="Content Placeholder 7"/>
          <p:cNvSpPr>
            <a:spLocks noGrp="1"/>
          </p:cNvSpPr>
          <p:nvPr>
            <p:ph sz="quarter" idx="19" hasCustomPrompt="1"/>
          </p:nvPr>
        </p:nvSpPr>
        <p:spPr>
          <a:xfrm>
            <a:off x="287339" y="1998000"/>
            <a:ext cx="5544000" cy="4284000"/>
          </a:xfrm>
          <a:solidFill>
            <a:schemeClr val="bg1"/>
          </a:solidFill>
          <a:effectLst>
            <a:outerShdw blurRad="50800" dist="38100" dir="2700000" algn="tl" rotWithShape="0">
              <a:prstClr val="black">
                <a:alpha val="40000"/>
              </a:prstClr>
            </a:outerShdw>
          </a:effectLst>
        </p:spPr>
        <p:txBody>
          <a:bodyPr lIns="180000" tIns="144000" rIns="108000" bIns="72000"/>
          <a:lstStyle>
            <a:lvl1pPr>
              <a:buNone/>
              <a:defRPr sz="1600"/>
            </a:lvl1pPr>
            <a:lvl2pPr>
              <a:defRPr sz="1600"/>
            </a:lvl2pPr>
            <a:lvl3pPr>
              <a:defRPr sz="1600"/>
            </a:lvl3pPr>
            <a:lvl4pPr>
              <a:defRPr sz="1600"/>
            </a:lvl4pPr>
            <a:lvl5pPr>
              <a:defRPr sz="1600"/>
            </a:lvl5pPr>
          </a:lstStyle>
          <a:p>
            <a:pPr lvl="0"/>
            <a:r>
              <a:rPr lang="en-US" noProof="0" smtClean="0"/>
              <a:t> </a:t>
            </a:r>
            <a:endParaRPr lang="en-US" noProof="0"/>
          </a:p>
        </p:txBody>
      </p:sp>
      <p:sp>
        <p:nvSpPr>
          <p:cNvPr id="9" name="Text Placeholder 7"/>
          <p:cNvSpPr>
            <a:spLocks noGrp="1"/>
          </p:cNvSpPr>
          <p:nvPr>
            <p:ph type="body" sz="quarter" idx="13"/>
          </p:nvPr>
        </p:nvSpPr>
        <p:spPr>
          <a:xfrm>
            <a:off x="287339" y="1512000"/>
            <a:ext cx="5544000" cy="396000"/>
          </a:xfrm>
          <a:solidFill>
            <a:schemeClr val="accent4"/>
          </a:solidFill>
        </p:spPr>
        <p:txBody>
          <a:bodyPr lIns="180000" tIns="36000" rIns="72000" bIns="36000" anchor="t"/>
          <a:lstStyle>
            <a:lvl1pPr>
              <a:lnSpc>
                <a:spcPct val="100000"/>
              </a:lnSpc>
              <a:spcBef>
                <a:spcPts val="0"/>
              </a:spcBef>
              <a:buFontTx/>
              <a:buNone/>
              <a:defRPr sz="1600">
                <a:solidFill>
                  <a:schemeClr val="bg1"/>
                </a:solidFill>
              </a:defRPr>
            </a:lvl1pPr>
          </a:lstStyle>
          <a:p>
            <a:pPr lvl="0"/>
            <a:r>
              <a:rPr lang="en-US" noProof="0" smtClean="0"/>
              <a:t>Click to edit Master text styles</a:t>
            </a:r>
          </a:p>
        </p:txBody>
      </p:sp>
      <p:sp>
        <p:nvSpPr>
          <p:cNvPr id="10" name="Date Placeholder 9"/>
          <p:cNvSpPr>
            <a:spLocks noGrp="1"/>
          </p:cNvSpPr>
          <p:nvPr>
            <p:ph type="dt" sz="half" idx="20"/>
          </p:nvPr>
        </p:nvSpPr>
        <p:spPr/>
        <p:txBody>
          <a:bodyPr/>
          <a:lstStyle/>
          <a:p>
            <a:fld id="{F7A94F98-1216-4D68-9DD7-13DB04C8EEDA}" type="datetime1">
              <a:rPr lang="en-US" noProof="0" smtClean="0"/>
              <a:pPr/>
              <a:t>3/8/2016</a:t>
            </a:fld>
            <a:endParaRPr lang="en-US" noProof="0" dirty="0"/>
          </a:p>
        </p:txBody>
      </p:sp>
      <p:sp>
        <p:nvSpPr>
          <p:cNvPr id="11" name="Slide Number Placeholder 10"/>
          <p:cNvSpPr>
            <a:spLocks noGrp="1"/>
          </p:cNvSpPr>
          <p:nvPr>
            <p:ph type="sldNum" sz="quarter" idx="21"/>
          </p:nvPr>
        </p:nvSpPr>
        <p:spPr/>
        <p:txBody>
          <a:bodyPr/>
          <a:lstStyle/>
          <a:p>
            <a:fld id="{D94909C6-CC71-4962-A18E-AF0515723D95}" type="slidenum">
              <a:rPr lang="en-US" noProof="0" smtClean="0"/>
              <a:pPr/>
              <a:t>‹#›</a:t>
            </a:fld>
            <a:endParaRPr lang="en-US" noProof="0" dirty="0"/>
          </a:p>
        </p:txBody>
      </p:sp>
      <p:sp>
        <p:nvSpPr>
          <p:cNvPr id="12" name="Footer Placeholder 11"/>
          <p:cNvSpPr>
            <a:spLocks noGrp="1"/>
          </p:cNvSpPr>
          <p:nvPr>
            <p:ph type="ftr" sz="quarter" idx="22"/>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2" name="Title 1"/>
          <p:cNvSpPr>
            <a:spLocks noGrp="1"/>
          </p:cNvSpPr>
          <p:nvPr>
            <p:ph type="title"/>
          </p:nvPr>
        </p:nvSpPr>
        <p:spPr>
          <a:xfrm>
            <a:off x="612000" y="1875600"/>
            <a:ext cx="7956000" cy="3096000"/>
          </a:xfrm>
        </p:spPr>
        <p:txBody>
          <a:bodyPr/>
          <a:lstStyle>
            <a:lvl1pPr>
              <a:defRPr sz="3600" cap="all" baseline="0"/>
            </a:lvl1pPr>
          </a:lstStyle>
          <a:p>
            <a:r>
              <a:rPr lang="en-US" noProof="0" smtClean="0"/>
              <a:t>Click to edit Master title style</a:t>
            </a:r>
            <a:endParaRPr lang="en-US" noProof="0"/>
          </a:p>
        </p:txBody>
      </p:sp>
      <p:sp>
        <p:nvSpPr>
          <p:cNvPr id="7" name="Text Placeholder 6"/>
          <p:cNvSpPr>
            <a:spLocks noGrp="1"/>
          </p:cNvSpPr>
          <p:nvPr>
            <p:ph type="body" sz="quarter" idx="13"/>
          </p:nvPr>
        </p:nvSpPr>
        <p:spPr>
          <a:xfrm>
            <a:off x="594000" y="5328000"/>
            <a:ext cx="5040000" cy="288000"/>
          </a:xfrm>
        </p:spPr>
        <p:txBody>
          <a:bodyPr anchor="ctr"/>
          <a:lstStyle>
            <a:lvl1pPr marL="0" indent="0">
              <a:buFontTx/>
              <a:buNone/>
              <a:defRPr sz="1400" i="1"/>
            </a:lvl1pPr>
            <a:lvl2pPr>
              <a:buFontTx/>
              <a:buNone/>
              <a:defRPr sz="1400" i="1"/>
            </a:lvl2pPr>
            <a:lvl3pPr>
              <a:buFontTx/>
              <a:buNone/>
              <a:defRPr sz="1400" i="1"/>
            </a:lvl3pPr>
            <a:lvl4pPr>
              <a:buFontTx/>
              <a:buNone/>
              <a:defRPr sz="1400" i="1"/>
            </a:lvl4pPr>
            <a:lvl5pPr>
              <a:buFontTx/>
              <a:buNone/>
              <a:defRPr sz="1400" i="1"/>
            </a:lvl5pPr>
          </a:lstStyle>
          <a:p>
            <a:pPr lvl="0"/>
            <a:r>
              <a:rPr lang="en-US" noProof="0"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paration slide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612000" y="1440000"/>
            <a:ext cx="6984000" cy="1800000"/>
          </a:xfrm>
        </p:spPr>
        <p:txBody>
          <a:bodyPr/>
          <a:lstStyle>
            <a:lvl1pPr>
              <a:defRPr sz="2400" cap="all" baseline="0"/>
            </a:lvl1pPr>
          </a:lstStyle>
          <a:p>
            <a:r>
              <a:rPr lang="en-US" noProof="0" smtClean="0"/>
              <a:t>Click to edit Master title style</a:t>
            </a:r>
            <a:endParaRPr lang="en-US" noProof="0" dirty="0"/>
          </a:p>
        </p:txBody>
      </p:sp>
      <p:pic>
        <p:nvPicPr>
          <p:cNvPr id="4" name="Grafik 4" descr="shutterstock_18843913_zugeschnitten.jpg"/>
          <p:cNvPicPr>
            <a:picLocks noChangeAspect="1"/>
          </p:cNvPicPr>
          <p:nvPr/>
        </p:nvPicPr>
        <p:blipFill>
          <a:blip r:embed="rId2" cstate="print"/>
          <a:stretch>
            <a:fillRect/>
          </a:stretch>
        </p:blipFill>
        <p:spPr>
          <a:xfrm>
            <a:off x="0" y="3429000"/>
            <a:ext cx="9144000" cy="3429000"/>
          </a:xfrm>
          <a:prstGeom prst="rect">
            <a:avLst/>
          </a:prstGeom>
        </p:spPr>
      </p:pic>
      <p:pic>
        <p:nvPicPr>
          <p:cNvPr id="5" name="Grafik 4" descr="shutterstock_18843913_zugeschnitten.jpg"/>
          <p:cNvPicPr>
            <a:picLocks noChangeAspect="1"/>
          </p:cNvPicPr>
          <p:nvPr userDrawn="1"/>
        </p:nvPicPr>
        <p:blipFill>
          <a:blip r:embed="rId2" cstate="print"/>
          <a:stretch>
            <a:fillRect/>
          </a:stretch>
        </p:blipFill>
        <p:spPr>
          <a:xfrm>
            <a:off x="0" y="3429000"/>
            <a:ext cx="9144000" cy="3429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paration slide with picture selection">
    <p:spTree>
      <p:nvGrpSpPr>
        <p:cNvPr id="1" name=""/>
        <p:cNvGrpSpPr/>
        <p:nvPr/>
      </p:nvGrpSpPr>
      <p:grpSpPr>
        <a:xfrm>
          <a:off x="0" y="0"/>
          <a:ext cx="0" cy="0"/>
          <a:chOff x="0" y="0"/>
          <a:chExt cx="0" cy="0"/>
        </a:xfrm>
      </p:grpSpPr>
      <p:sp>
        <p:nvSpPr>
          <p:cNvPr id="2" name="Title 1"/>
          <p:cNvSpPr>
            <a:spLocks noGrp="1"/>
          </p:cNvSpPr>
          <p:nvPr>
            <p:ph type="title"/>
          </p:nvPr>
        </p:nvSpPr>
        <p:spPr>
          <a:xfrm>
            <a:off x="612000" y="1440000"/>
            <a:ext cx="6984000" cy="1800000"/>
          </a:xfrm>
        </p:spPr>
        <p:txBody>
          <a:bodyPr/>
          <a:lstStyle>
            <a:lvl1pPr>
              <a:defRPr sz="2400" cap="all" baseline="0"/>
            </a:lvl1pPr>
          </a:lstStyle>
          <a:p>
            <a:r>
              <a:rPr lang="en-US" noProof="0" smtClean="0"/>
              <a:t>Click to edit Master title style</a:t>
            </a:r>
            <a:endParaRPr lang="en-US" noProof="0"/>
          </a:p>
        </p:txBody>
      </p:sp>
      <p:sp>
        <p:nvSpPr>
          <p:cNvPr id="5" name="Picture Placeholder 4"/>
          <p:cNvSpPr>
            <a:spLocks noGrp="1"/>
          </p:cNvSpPr>
          <p:nvPr>
            <p:ph type="pic" sz="quarter" idx="10"/>
          </p:nvPr>
        </p:nvSpPr>
        <p:spPr>
          <a:xfrm>
            <a:off x="0" y="3430800"/>
            <a:ext cx="9144000" cy="3430800"/>
          </a:xfrm>
        </p:spPr>
        <p:txBody>
          <a:bodyPr/>
          <a:lstStyle>
            <a:lvl1pPr>
              <a:buFontTx/>
              <a:buNone/>
              <a:defRPr sz="1600"/>
            </a:lvl1pPr>
          </a:lstStyle>
          <a:p>
            <a:r>
              <a:rPr lang="en-US" noProof="0" dirty="0" smtClean="0"/>
              <a:t>Click icon to add picture</a:t>
            </a:r>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6" name="Date Placeholder 5"/>
          <p:cNvSpPr>
            <a:spLocks noGrp="1"/>
          </p:cNvSpPr>
          <p:nvPr>
            <p:ph type="dt" sz="half" idx="10"/>
          </p:nvPr>
        </p:nvSpPr>
        <p:spPr/>
        <p:txBody>
          <a:bodyPr/>
          <a:lstStyle/>
          <a:p>
            <a:fld id="{EE122F61-FE5C-4C13-8B33-F5440FC00A88}" type="datetime1">
              <a:rPr lang="en-US" noProof="0" smtClean="0"/>
              <a:pPr/>
              <a:t>3/8/2016</a:t>
            </a:fld>
            <a:endParaRPr lang="en-US" noProof="0" dirty="0"/>
          </a:p>
        </p:txBody>
      </p:sp>
      <p:sp>
        <p:nvSpPr>
          <p:cNvPr id="7" name="Slide Number Placeholder 6"/>
          <p:cNvSpPr>
            <a:spLocks noGrp="1"/>
          </p:cNvSpPr>
          <p:nvPr>
            <p:ph type="sldNum" sz="quarter" idx="11"/>
          </p:nvPr>
        </p:nvSpPr>
        <p:spPr/>
        <p:txBody>
          <a:bodyPr/>
          <a:lstStyle/>
          <a:p>
            <a:fld id="{D94909C6-CC71-4962-A18E-AF0515723D95}" type="slidenum">
              <a:rPr lang="en-US" noProof="0" smtClean="0"/>
              <a:pPr/>
              <a:t>‹#›</a:t>
            </a:fld>
            <a:endParaRPr lang="en-US" noProof="0" dirty="0"/>
          </a:p>
        </p:txBody>
      </p:sp>
      <p:sp>
        <p:nvSpPr>
          <p:cNvPr id="8" name="Footer Placeholder 7"/>
          <p:cNvSpPr>
            <a:spLocks noGrp="1"/>
          </p:cNvSpPr>
          <p:nvPr>
            <p:ph type="ftr" sz="quarter" idx="12"/>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and media clip">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bg1">
                    <a:lumMod val="75000"/>
                  </a:schemeClr>
                </a:solidFill>
              </a:defRPr>
            </a:lvl1pPr>
          </a:lstStyle>
          <a:p>
            <a:r>
              <a:rPr lang="en-US" noProof="0" smtClean="0"/>
              <a:t>Click to edit Master title style</a:t>
            </a:r>
            <a:endParaRPr lang="en-US" noProof="0" dirty="0"/>
          </a:p>
        </p:txBody>
      </p:sp>
      <p:sp>
        <p:nvSpPr>
          <p:cNvPr id="8" name="Media Placeholder 7"/>
          <p:cNvSpPr>
            <a:spLocks noGrp="1"/>
          </p:cNvSpPr>
          <p:nvPr>
            <p:ph type="media" sz="quarter" idx="10"/>
          </p:nvPr>
        </p:nvSpPr>
        <p:spPr>
          <a:xfrm>
            <a:off x="287340" y="1512000"/>
            <a:ext cx="8569325" cy="4768850"/>
          </a:xfrm>
        </p:spPr>
        <p:txBody>
          <a:bodyPr/>
          <a:lstStyle>
            <a:lvl1pPr>
              <a:buFontTx/>
              <a:buNone/>
              <a:defRPr>
                <a:solidFill>
                  <a:schemeClr val="bg1">
                    <a:lumMod val="75000"/>
                  </a:schemeClr>
                </a:solidFill>
              </a:defRPr>
            </a:lvl1pPr>
          </a:lstStyle>
          <a:p>
            <a:r>
              <a:rPr lang="en-US" noProof="0" dirty="0" smtClean="0"/>
              <a:t>Click icon to add media</a:t>
            </a:r>
            <a:endParaRPr lang="en-US"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rint">
    <p:spTree>
      <p:nvGrpSpPr>
        <p:cNvPr id="1" name=""/>
        <p:cNvGrpSpPr/>
        <p:nvPr/>
      </p:nvGrpSpPr>
      <p:grpSpPr>
        <a:xfrm>
          <a:off x="0" y="0"/>
          <a:ext cx="0" cy="0"/>
          <a:chOff x="0" y="0"/>
          <a:chExt cx="0" cy="0"/>
        </a:xfrm>
      </p:grpSpPr>
      <p:sp>
        <p:nvSpPr>
          <p:cNvPr id="16" name="TextBox 15"/>
          <p:cNvSpPr txBox="1"/>
          <p:nvPr userDrawn="1"/>
        </p:nvSpPr>
        <p:spPr>
          <a:xfrm>
            <a:off x="288663" y="3816000"/>
            <a:ext cx="8568000" cy="482183"/>
          </a:xfrm>
          <a:prstGeom prst="rect">
            <a:avLst/>
          </a:prstGeom>
          <a:noFill/>
          <a:effectLst/>
        </p:spPr>
        <p:txBody>
          <a:bodyPr wrap="square" lIns="0" tIns="0" rIns="0" bIns="0" rtlCol="0">
            <a:spAutoFit/>
          </a:bodyPr>
          <a:lstStyle/>
          <a:p>
            <a:pPr marL="276225" marR="0" lvl="0" indent="-276225" algn="l" defTabSz="914400" rtl="0" eaLnBrk="1" fontAlgn="auto" latinLnBrk="0" hangingPunct="1">
              <a:lnSpc>
                <a:spcPct val="100000"/>
              </a:lnSpc>
              <a:spcBef>
                <a:spcPts val="400"/>
              </a:spcBef>
              <a:spcAft>
                <a:spcPts val="0"/>
              </a:spcAft>
              <a:buClrTx/>
              <a:buSzTx/>
              <a:buFont typeface="Wingdings" pitchFamily="2" charset="2"/>
              <a:buNone/>
              <a:tabLst/>
              <a:defRPr/>
            </a:pPr>
            <a:r>
              <a:rPr kumimoji="0" lang="en-US" sz="1400" b="0" i="0" u="none" strike="noStrike" kern="1200" cap="none" spc="0" normalizeH="0" baseline="0" noProof="0" dirty="0" smtClean="0">
                <a:ln>
                  <a:noFill/>
                </a:ln>
                <a:solidFill>
                  <a:srgbClr val="4D4E53"/>
                </a:solidFill>
                <a:effectLst/>
                <a:uLnTx/>
                <a:uFillTx/>
                <a:latin typeface="+mn-lt"/>
                <a:ea typeface="+mn-ea"/>
                <a:cs typeface="+mn-cs"/>
              </a:rPr>
              <a:t>© 2010 Münchener Rückversicherungs-</a:t>
            </a:r>
            <a:r>
              <a:rPr kumimoji="0" lang="en-US" sz="1400" b="0" i="0" u="none" strike="noStrike" kern="1200" cap="none" spc="0" normalizeH="0" baseline="0" noProof="0" dirty="0" err="1" smtClean="0">
                <a:ln>
                  <a:noFill/>
                </a:ln>
                <a:solidFill>
                  <a:srgbClr val="4D4E53"/>
                </a:solidFill>
                <a:effectLst/>
                <a:uLnTx/>
                <a:uFillTx/>
                <a:latin typeface="+mn-lt"/>
                <a:ea typeface="+mn-ea"/>
                <a:cs typeface="+mn-cs"/>
              </a:rPr>
              <a:t>Gesellschaft</a:t>
            </a:r>
            <a:r>
              <a:rPr kumimoji="0" lang="en-US" sz="1400" b="0" i="0" u="none" strike="noStrike" kern="1200" cap="none" spc="0" normalizeH="0" baseline="0" noProof="0" dirty="0" smtClean="0">
                <a:ln>
                  <a:noFill/>
                </a:ln>
                <a:solidFill>
                  <a:srgbClr val="4D4E53"/>
                </a:solidFill>
                <a:effectLst/>
                <a:uLnTx/>
                <a:uFillTx/>
                <a:latin typeface="+mn-lt"/>
                <a:ea typeface="+mn-ea"/>
                <a:cs typeface="+mn-cs"/>
              </a:rPr>
              <a:t> </a:t>
            </a:r>
          </a:p>
          <a:p>
            <a:pPr marL="276225" marR="0" lvl="0" indent="-276225" algn="l" defTabSz="914400" rtl="0" eaLnBrk="1" fontAlgn="auto" latinLnBrk="0" hangingPunct="1">
              <a:lnSpc>
                <a:spcPct val="100000"/>
              </a:lnSpc>
              <a:spcBef>
                <a:spcPts val="400"/>
              </a:spcBef>
              <a:spcAft>
                <a:spcPts val="0"/>
              </a:spcAft>
              <a:buClrTx/>
              <a:buSzTx/>
              <a:buFont typeface="Wingdings" pitchFamily="2" charset="2"/>
              <a:buNone/>
              <a:tabLst/>
              <a:defRPr/>
            </a:pPr>
            <a:r>
              <a:rPr kumimoji="0" lang="en-US" sz="1400" b="0" i="0" u="none" strike="noStrike" kern="1200" cap="none" spc="0" normalizeH="0" baseline="0" noProof="0" dirty="0" smtClean="0">
                <a:ln>
                  <a:noFill/>
                </a:ln>
                <a:solidFill>
                  <a:srgbClr val="4D4E53"/>
                </a:solidFill>
                <a:effectLst/>
                <a:uLnTx/>
                <a:uFillTx/>
                <a:latin typeface="+mn-lt"/>
                <a:ea typeface="+mn-ea"/>
                <a:cs typeface="+mn-cs"/>
              </a:rPr>
              <a:t>© 2010 Munich Reinsurance Company</a:t>
            </a:r>
          </a:p>
        </p:txBody>
      </p:sp>
      <p:sp>
        <p:nvSpPr>
          <p:cNvPr id="12" name="Rectangle 11"/>
          <p:cNvSpPr/>
          <p:nvPr userDrawn="1"/>
        </p:nvSpPr>
        <p:spPr>
          <a:xfrm>
            <a:off x="287338" y="1476000"/>
            <a:ext cx="1136530" cy="215444"/>
          </a:xfrm>
          <a:prstGeom prst="rect">
            <a:avLst/>
          </a:prstGeom>
        </p:spPr>
        <p:txBody>
          <a:bodyPr wrap="none" lIns="0" tIns="0" rIns="0" bIns="0">
            <a:spAutoFit/>
          </a:bodyPr>
          <a:lstStyle/>
          <a:p>
            <a:pPr marL="276225" marR="0" lvl="0" indent="-276225" algn="l" defTabSz="914400" rtl="0" eaLnBrk="1" fontAlgn="auto" latinLnBrk="0" hangingPunct="1">
              <a:lnSpc>
                <a:spcPct val="100000"/>
              </a:lnSpc>
              <a:spcBef>
                <a:spcPts val="400"/>
              </a:spcBef>
              <a:spcAft>
                <a:spcPts val="0"/>
              </a:spcAft>
              <a:buClrTx/>
              <a:buSzTx/>
              <a:buFont typeface="Wingdings" pitchFamily="2" charset="2"/>
              <a:buNone/>
              <a:tabLst/>
              <a:defRPr/>
            </a:pPr>
            <a:r>
              <a:rPr kumimoji="0" lang="en-GB" sz="1400" b="0" i="0" u="none" strike="noStrike" kern="1200" cap="none" spc="0" normalizeH="0" baseline="0" noProof="0" dirty="0" smtClean="0">
                <a:ln>
                  <a:noFill/>
                </a:ln>
                <a:solidFill>
                  <a:srgbClr val="00589A"/>
                </a:solidFill>
                <a:effectLst/>
                <a:uLnTx/>
                <a:uFillTx/>
                <a:latin typeface="+mn-lt"/>
                <a:ea typeface="+mn-ea"/>
                <a:cs typeface="+mn-cs"/>
              </a:rPr>
              <a:t>Risk Solutions</a:t>
            </a:r>
          </a:p>
        </p:txBody>
      </p:sp>
      <p:sp>
        <p:nvSpPr>
          <p:cNvPr id="10" name="TextBox 9"/>
          <p:cNvSpPr txBox="1"/>
          <p:nvPr userDrawn="1"/>
        </p:nvSpPr>
        <p:spPr>
          <a:xfrm>
            <a:off x="288000" y="306000"/>
            <a:ext cx="6840000" cy="720000"/>
          </a:xfrm>
          <a:prstGeom prst="rect">
            <a:avLst/>
          </a:prstGeom>
          <a:noFill/>
          <a:effectLst/>
        </p:spPr>
        <p:txBody>
          <a:bodyPr wrap="square" lIns="0" tIns="0" rIns="0" bIns="0" rtlCol="0">
            <a:spAutoFit/>
          </a:bodyPr>
          <a:lstStyle/>
          <a:p>
            <a:pPr algn="l" defTabSz="914400" rtl="0" eaLnBrk="1" latinLnBrk="0" hangingPunct="1">
              <a:spcBef>
                <a:spcPct val="0"/>
              </a:spcBef>
              <a:buNone/>
            </a:pPr>
            <a:r>
              <a:rPr lang="en-US" sz="2200" kern="1200" noProof="0" dirty="0" smtClean="0">
                <a:solidFill>
                  <a:schemeClr val="tx2"/>
                </a:solidFill>
                <a:latin typeface="+mj-lt"/>
                <a:ea typeface="+mj-ea"/>
                <a:cs typeface="+mj-cs"/>
              </a:rPr>
              <a:t>Imprint Risk Solutions</a:t>
            </a:r>
          </a:p>
        </p:txBody>
      </p:sp>
      <p:sp>
        <p:nvSpPr>
          <p:cNvPr id="11" name="Date Placeholder 10"/>
          <p:cNvSpPr>
            <a:spLocks noGrp="1"/>
          </p:cNvSpPr>
          <p:nvPr>
            <p:ph type="dt" sz="half" idx="14"/>
          </p:nvPr>
        </p:nvSpPr>
        <p:spPr/>
        <p:txBody>
          <a:bodyPr/>
          <a:lstStyle/>
          <a:p>
            <a:fld id="{95B6361C-FC08-4A47-BE0F-80BA6F68A9B6}" type="datetime1">
              <a:rPr lang="en-US" noProof="0" smtClean="0"/>
              <a:pPr/>
              <a:t>3/8/2016</a:t>
            </a:fld>
            <a:endParaRPr lang="en-US" noProof="0"/>
          </a:p>
        </p:txBody>
      </p:sp>
      <p:sp>
        <p:nvSpPr>
          <p:cNvPr id="14" name="Slide Number Placeholder 13"/>
          <p:cNvSpPr>
            <a:spLocks noGrp="1"/>
          </p:cNvSpPr>
          <p:nvPr>
            <p:ph type="sldNum" sz="quarter" idx="15"/>
          </p:nvPr>
        </p:nvSpPr>
        <p:spPr/>
        <p:txBody>
          <a:bodyPr/>
          <a:lstStyle/>
          <a:p>
            <a:fld id="{D94909C6-CC71-4962-A18E-AF0515723D95}" type="slidenum">
              <a:rPr lang="en-US" noProof="0" smtClean="0"/>
              <a:pPr/>
              <a:t>‹#›</a:t>
            </a:fld>
            <a:endParaRPr lang="en-US" noProof="0"/>
          </a:p>
        </p:txBody>
      </p:sp>
      <p:sp>
        <p:nvSpPr>
          <p:cNvPr id="15" name="Footer Placeholder 14"/>
          <p:cNvSpPr>
            <a:spLocks noGrp="1"/>
          </p:cNvSpPr>
          <p:nvPr>
            <p:ph type="ftr" sz="quarter" idx="16"/>
          </p:nvPr>
        </p:nvSpPr>
        <p:spPr/>
        <p:txBody>
          <a:bodyPr/>
          <a:lstStyle/>
          <a:p>
            <a:r>
              <a:rPr lang="en-US" noProof="0" dirty="0" smtClean="0"/>
              <a:t>Title of presentation and name of speaker</a:t>
            </a:r>
            <a:endParaRPr lang="en-US" noProof="0" dirty="0"/>
          </a:p>
        </p:txBody>
      </p:sp>
      <p:sp>
        <p:nvSpPr>
          <p:cNvPr id="9" name="Text Placeholder 16"/>
          <p:cNvSpPr>
            <a:spLocks noGrp="1"/>
          </p:cNvSpPr>
          <p:nvPr>
            <p:ph type="body" sz="quarter" idx="17" hasCustomPrompt="1"/>
          </p:nvPr>
        </p:nvSpPr>
        <p:spPr>
          <a:xfrm>
            <a:off x="288000" y="1872000"/>
            <a:ext cx="8568000" cy="1692000"/>
          </a:xfrm>
        </p:spPr>
        <p:txBody>
          <a:bodyPr/>
          <a:lstStyle>
            <a:lvl1pPr marL="0" indent="0">
              <a:lnSpc>
                <a:spcPct val="100000"/>
              </a:lnSpc>
              <a:spcBef>
                <a:spcPts val="400"/>
              </a:spcBef>
              <a:buNone/>
              <a:defRPr sz="1400" baseline="0"/>
            </a:lvl1pPr>
            <a:lvl2pPr indent="0">
              <a:lnSpc>
                <a:spcPct val="100000"/>
              </a:lnSpc>
              <a:spcBef>
                <a:spcPts val="400"/>
              </a:spcBef>
              <a:defRPr/>
            </a:lvl2pPr>
            <a:lvl3pPr indent="0">
              <a:lnSpc>
                <a:spcPct val="100000"/>
              </a:lnSpc>
              <a:spcBef>
                <a:spcPts val="400"/>
              </a:spcBef>
              <a:defRPr/>
            </a:lvl3pPr>
            <a:lvl4pPr indent="0">
              <a:lnSpc>
                <a:spcPct val="100000"/>
              </a:lnSpc>
              <a:spcBef>
                <a:spcPts val="400"/>
              </a:spcBef>
              <a:defRPr/>
            </a:lvl4pPr>
            <a:lvl5pPr indent="0">
              <a:lnSpc>
                <a:spcPct val="100000"/>
              </a:lnSpc>
              <a:spcBef>
                <a:spcPts val="400"/>
              </a:spcBef>
              <a:defRPr/>
            </a:lvl5pPr>
          </a:lstStyle>
          <a:p>
            <a:pPr lvl="0"/>
            <a:r>
              <a:rPr lang="en-US" noProof="0" dirty="0" smtClean="0"/>
              <a:t>Please add here your Legal Entity</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5"/>
          <p:cNvSpPr>
            <a:spLocks noGrp="1" noChangeArrowheads="1"/>
          </p:cNvSpPr>
          <p:nvPr>
            <p:ph type="dt" sz="half" idx="10"/>
          </p:nvPr>
        </p:nvSpPr>
        <p:spPr>
          <a:ln/>
        </p:spPr>
        <p:txBody>
          <a:bodyPr/>
          <a:lstStyle>
            <a:lvl1pPr>
              <a:defRPr/>
            </a:lvl1pPr>
          </a:lstStyle>
          <a:p>
            <a:pPr>
              <a:defRPr/>
            </a:pPr>
            <a:r>
              <a:rPr lang="en-US" smtClean="0"/>
              <a:t>12/01/09 - 9pm</a:t>
            </a:r>
            <a:endParaRPr lang="en-US"/>
          </a:p>
        </p:txBody>
      </p:sp>
      <p:sp>
        <p:nvSpPr>
          <p:cNvPr id="3" name="Rectangle 106"/>
          <p:cNvSpPr>
            <a:spLocks noGrp="1" noChangeArrowheads="1"/>
          </p:cNvSpPr>
          <p:nvPr>
            <p:ph type="ftr" sz="quarter" idx="11"/>
          </p:nvPr>
        </p:nvSpPr>
        <p:spPr>
          <a:ln/>
        </p:spPr>
        <p:txBody>
          <a:bodyPr/>
          <a:lstStyle>
            <a:lvl1pPr>
              <a:defRPr/>
            </a:lvl1pPr>
          </a:lstStyle>
          <a:p>
            <a:pPr>
              <a:defRPr/>
            </a:pPr>
            <a:r>
              <a:rPr lang="en-US" dirty="0"/>
              <a:t>eSlide – P6466 – The Financial Crisis and the Future of the P/C</a:t>
            </a:r>
          </a:p>
        </p:txBody>
      </p:sp>
      <p:sp>
        <p:nvSpPr>
          <p:cNvPr id="4" name="Rectangle 110"/>
          <p:cNvSpPr>
            <a:spLocks noGrp="1" noChangeArrowheads="1"/>
          </p:cNvSpPr>
          <p:nvPr>
            <p:ph type="sldNum" sz="quarter" idx="12"/>
          </p:nvPr>
        </p:nvSpPr>
        <p:spPr>
          <a:ln/>
        </p:spPr>
        <p:txBody>
          <a:bodyPr/>
          <a:lstStyle>
            <a:lvl1pPr>
              <a:defRPr/>
            </a:lvl1pPr>
          </a:lstStyle>
          <a:p>
            <a:pPr>
              <a:defRPr/>
            </a:pPr>
            <a:fld id="{79649112-2361-4913-9798-B6AEBB59A8D4}" type="slidenum">
              <a:rPr lang="en-US"/>
              <a:pPr>
                <a:defRPr/>
              </a:pPr>
              <a:t>‹#›</a:t>
            </a:fld>
            <a:endParaRPr lang="en-US"/>
          </a:p>
        </p:txBody>
      </p:sp>
    </p:spTree>
    <p:extLst>
      <p:ext uri="{BB962C8B-B14F-4D97-AF65-F5344CB8AC3E}">
        <p14:creationId xmlns:p14="http://schemas.microsoft.com/office/powerpoint/2010/main" val="304155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648000" y="306000"/>
            <a:ext cx="6840000" cy="720000"/>
          </a:xfrm>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lvl1pPr marL="350838" indent="-350838">
              <a:buFont typeface="+mj-lt"/>
              <a:buAutoNum type="arabicPeriod"/>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0" name="Date Placeholder 9"/>
          <p:cNvSpPr>
            <a:spLocks noGrp="1"/>
          </p:cNvSpPr>
          <p:nvPr>
            <p:ph type="dt" sz="half" idx="10"/>
          </p:nvPr>
        </p:nvSpPr>
        <p:spPr/>
        <p:txBody>
          <a:bodyPr/>
          <a:lstStyle/>
          <a:p>
            <a:fld id="{FBCCAC46-BA70-4B08-B09B-0FD420D86C44}" type="datetime1">
              <a:rPr lang="en-US" noProof="0" smtClean="0"/>
              <a:pPr/>
              <a:t>3/8/2016</a:t>
            </a:fld>
            <a:endParaRPr lang="en-US" noProof="0" dirty="0"/>
          </a:p>
        </p:txBody>
      </p:sp>
      <p:sp>
        <p:nvSpPr>
          <p:cNvPr id="11" name="Slide Number Placeholder 10"/>
          <p:cNvSpPr>
            <a:spLocks noGrp="1"/>
          </p:cNvSpPr>
          <p:nvPr>
            <p:ph type="sldNum" sz="quarter" idx="11"/>
          </p:nvPr>
        </p:nvSpPr>
        <p:spPr/>
        <p:txBody>
          <a:bodyPr/>
          <a:lstStyle/>
          <a:p>
            <a:fld id="{D94909C6-CC71-4962-A18E-AF0515723D95}" type="slidenum">
              <a:rPr lang="en-US" noProof="0" smtClean="0"/>
              <a:pPr/>
              <a:t>‹#›</a:t>
            </a:fld>
            <a:endParaRPr lang="en-US" noProof="0" dirty="0"/>
          </a:p>
        </p:txBody>
      </p:sp>
      <p:sp>
        <p:nvSpPr>
          <p:cNvPr id="12" name="Footer Placeholder 11"/>
          <p:cNvSpPr>
            <a:spLocks noGrp="1"/>
          </p:cNvSpPr>
          <p:nvPr>
            <p:ph type="ftr" sz="quarter" idx="12"/>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lvl1pPr marL="0" indent="0">
              <a:buFontTx/>
              <a:buNone/>
              <a:defRPr/>
            </a:lvl1pPr>
          </a:lstStyle>
          <a:p>
            <a:pPr lvl="0"/>
            <a:r>
              <a:rPr lang="en-US" noProof="0" smtClean="0"/>
              <a:t>Click to edit Master text styles</a:t>
            </a:r>
          </a:p>
        </p:txBody>
      </p:sp>
      <p:sp>
        <p:nvSpPr>
          <p:cNvPr id="10" name="Date Placeholder 9"/>
          <p:cNvSpPr>
            <a:spLocks noGrp="1"/>
          </p:cNvSpPr>
          <p:nvPr>
            <p:ph type="dt" sz="half" idx="10"/>
          </p:nvPr>
        </p:nvSpPr>
        <p:spPr/>
        <p:txBody>
          <a:bodyPr/>
          <a:lstStyle/>
          <a:p>
            <a:fld id="{9823C7C6-AD64-4763-8A0E-964FA171B55D}" type="datetime1">
              <a:rPr lang="en-US" noProof="0" smtClean="0"/>
              <a:pPr/>
              <a:t>3/8/2016</a:t>
            </a:fld>
            <a:endParaRPr lang="en-US" noProof="0" dirty="0"/>
          </a:p>
        </p:txBody>
      </p:sp>
      <p:sp>
        <p:nvSpPr>
          <p:cNvPr id="11" name="Slide Number Placeholder 10"/>
          <p:cNvSpPr>
            <a:spLocks noGrp="1"/>
          </p:cNvSpPr>
          <p:nvPr>
            <p:ph type="sldNum" sz="quarter" idx="11"/>
          </p:nvPr>
        </p:nvSpPr>
        <p:spPr/>
        <p:txBody>
          <a:bodyPr/>
          <a:lstStyle/>
          <a:p>
            <a:fld id="{D94909C6-CC71-4962-A18E-AF0515723D95}" type="slidenum">
              <a:rPr lang="en-US" noProof="0" smtClean="0"/>
              <a:pPr/>
              <a:t>‹#›</a:t>
            </a:fld>
            <a:endParaRPr lang="en-US" noProof="0" dirty="0"/>
          </a:p>
        </p:txBody>
      </p:sp>
      <p:sp>
        <p:nvSpPr>
          <p:cNvPr id="12" name="Footer Placeholder 11"/>
          <p:cNvSpPr>
            <a:spLocks noGrp="1"/>
          </p:cNvSpPr>
          <p:nvPr>
            <p:ph type="ftr" sz="quarter" idx="12"/>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8" name="Text Placeholder 7"/>
          <p:cNvSpPr>
            <a:spLocks noGrp="1"/>
          </p:cNvSpPr>
          <p:nvPr>
            <p:ph type="body" sz="quarter" idx="13"/>
          </p:nvPr>
        </p:nvSpPr>
        <p:spPr>
          <a:xfrm>
            <a:off x="287340" y="1512000"/>
            <a:ext cx="8569325" cy="396000"/>
          </a:xfrm>
          <a:solidFill>
            <a:schemeClr val="accent4"/>
          </a:solidFill>
        </p:spPr>
        <p:txBody>
          <a:bodyPr lIns="180000" tIns="36000" rIns="72000" bIns="36000" anchor="t"/>
          <a:lstStyle>
            <a:lvl1pPr>
              <a:lnSpc>
                <a:spcPct val="100000"/>
              </a:lnSpc>
              <a:spcBef>
                <a:spcPts val="0"/>
              </a:spcBef>
              <a:buFontTx/>
              <a:buNone/>
              <a:defRPr sz="1600">
                <a:solidFill>
                  <a:schemeClr val="bg1"/>
                </a:solidFill>
              </a:defRPr>
            </a:lvl1pPr>
          </a:lstStyle>
          <a:p>
            <a:pPr lvl="0"/>
            <a:r>
              <a:rPr lang="en-US" noProof="0" smtClean="0"/>
              <a:t>Click to edit Master text styles</a:t>
            </a:r>
          </a:p>
        </p:txBody>
      </p:sp>
      <p:sp>
        <p:nvSpPr>
          <p:cNvPr id="10" name="Chart Placeholder 9"/>
          <p:cNvSpPr>
            <a:spLocks noGrp="1"/>
          </p:cNvSpPr>
          <p:nvPr>
            <p:ph type="chart" sz="quarter" idx="14"/>
          </p:nvPr>
        </p:nvSpPr>
        <p:spPr>
          <a:xfrm>
            <a:off x="287340" y="2013450"/>
            <a:ext cx="8569325" cy="4284000"/>
          </a:xfrm>
          <a:solidFill>
            <a:schemeClr val="bg1"/>
          </a:solidFill>
          <a:effectLst>
            <a:outerShdw blurRad="50800" dist="38100" dir="2700000" algn="tl" rotWithShape="0">
              <a:prstClr val="black">
                <a:alpha val="40000"/>
              </a:prstClr>
            </a:outerShdw>
          </a:effectLst>
        </p:spPr>
        <p:txBody>
          <a:bodyPr/>
          <a:lstStyle>
            <a:lvl1pPr>
              <a:buFontTx/>
              <a:buNone/>
              <a:defRPr sz="1400" b="0"/>
            </a:lvl1pPr>
          </a:lstStyle>
          <a:p>
            <a:r>
              <a:rPr lang="en-US" noProof="0" dirty="0" smtClean="0"/>
              <a:t>Click icon to add chart</a:t>
            </a:r>
            <a:endParaRPr lang="en-GB" noProof="0" dirty="0"/>
          </a:p>
        </p:txBody>
      </p:sp>
      <p:sp>
        <p:nvSpPr>
          <p:cNvPr id="9" name="Date Placeholder 8"/>
          <p:cNvSpPr>
            <a:spLocks noGrp="1"/>
          </p:cNvSpPr>
          <p:nvPr>
            <p:ph type="dt" sz="half" idx="15"/>
          </p:nvPr>
        </p:nvSpPr>
        <p:spPr/>
        <p:txBody>
          <a:bodyPr/>
          <a:lstStyle/>
          <a:p>
            <a:fld id="{5E222C97-A299-4133-99AD-2A36DBE67EA7}" type="datetime1">
              <a:rPr lang="en-US" noProof="0" smtClean="0"/>
              <a:pPr/>
              <a:t>3/8/2016</a:t>
            </a:fld>
            <a:endParaRPr lang="en-US" noProof="0" dirty="0"/>
          </a:p>
        </p:txBody>
      </p:sp>
      <p:sp>
        <p:nvSpPr>
          <p:cNvPr id="11" name="Slide Number Placeholder 10"/>
          <p:cNvSpPr>
            <a:spLocks noGrp="1"/>
          </p:cNvSpPr>
          <p:nvPr>
            <p:ph type="sldNum" sz="quarter" idx="16"/>
          </p:nvPr>
        </p:nvSpPr>
        <p:spPr/>
        <p:txBody>
          <a:bodyPr/>
          <a:lstStyle/>
          <a:p>
            <a:fld id="{D94909C6-CC71-4962-A18E-AF0515723D95}" type="slidenum">
              <a:rPr lang="en-US" noProof="0" smtClean="0"/>
              <a:pPr/>
              <a:t>‹#›</a:t>
            </a:fld>
            <a:endParaRPr lang="en-US" noProof="0" dirty="0"/>
          </a:p>
        </p:txBody>
      </p:sp>
      <p:sp>
        <p:nvSpPr>
          <p:cNvPr id="12" name="Footer Placeholder 11"/>
          <p:cNvSpPr>
            <a:spLocks noGrp="1"/>
          </p:cNvSpPr>
          <p:nvPr>
            <p:ph type="ftr" sz="quarter" idx="17"/>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7" name="Table Placeholder 6"/>
          <p:cNvSpPr>
            <a:spLocks noGrp="1"/>
          </p:cNvSpPr>
          <p:nvPr>
            <p:ph type="tbl" sz="quarter" idx="13"/>
          </p:nvPr>
        </p:nvSpPr>
        <p:spPr>
          <a:xfrm>
            <a:off x="287340" y="1520825"/>
            <a:ext cx="8569325" cy="4766400"/>
          </a:xfrm>
          <a:effectLst>
            <a:outerShdw blurRad="50800" dist="38100" dir="2700000" algn="tl" rotWithShape="0">
              <a:prstClr val="black">
                <a:alpha val="40000"/>
              </a:prstClr>
            </a:outerShdw>
          </a:effectLst>
        </p:spPr>
        <p:txBody>
          <a:bodyPr/>
          <a:lstStyle>
            <a:lvl1pPr>
              <a:buFontTx/>
              <a:buNone/>
              <a:defRPr sz="1600"/>
            </a:lvl1pPr>
          </a:lstStyle>
          <a:p>
            <a:r>
              <a:rPr lang="en-US" noProof="0" dirty="0" smtClean="0"/>
              <a:t>Click icon to add table</a:t>
            </a:r>
            <a:endParaRPr lang="en-US" noProof="0" dirty="0"/>
          </a:p>
        </p:txBody>
      </p:sp>
      <p:sp>
        <p:nvSpPr>
          <p:cNvPr id="8" name="Date Placeholder 7"/>
          <p:cNvSpPr>
            <a:spLocks noGrp="1"/>
          </p:cNvSpPr>
          <p:nvPr>
            <p:ph type="dt" sz="half" idx="14"/>
          </p:nvPr>
        </p:nvSpPr>
        <p:spPr/>
        <p:txBody>
          <a:bodyPr/>
          <a:lstStyle/>
          <a:p>
            <a:fld id="{56495AD5-3519-4014-B0D4-4812BBE71B68}" type="datetime1">
              <a:rPr lang="en-US" noProof="0" smtClean="0"/>
              <a:pPr/>
              <a:t>3/8/2016</a:t>
            </a:fld>
            <a:endParaRPr lang="en-US" noProof="0" dirty="0"/>
          </a:p>
        </p:txBody>
      </p:sp>
      <p:sp>
        <p:nvSpPr>
          <p:cNvPr id="9" name="Slide Number Placeholder 8"/>
          <p:cNvSpPr>
            <a:spLocks noGrp="1"/>
          </p:cNvSpPr>
          <p:nvPr>
            <p:ph type="sldNum" sz="quarter" idx="15"/>
          </p:nvPr>
        </p:nvSpPr>
        <p:spPr/>
        <p:txBody>
          <a:bodyPr/>
          <a:lstStyle/>
          <a:p>
            <a:fld id="{D94909C6-CC71-4962-A18E-AF0515723D95}" type="slidenum">
              <a:rPr lang="en-US" noProof="0" smtClean="0"/>
              <a:pPr/>
              <a:t>‹#›</a:t>
            </a:fld>
            <a:endParaRPr lang="en-US" noProof="0" dirty="0"/>
          </a:p>
        </p:txBody>
      </p:sp>
      <p:sp>
        <p:nvSpPr>
          <p:cNvPr id="10" name="Footer Placeholder 9"/>
          <p:cNvSpPr>
            <a:spLocks noGrp="1"/>
          </p:cNvSpPr>
          <p:nvPr>
            <p:ph type="ftr" sz="quarter" idx="16"/>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87340" y="2112699"/>
            <a:ext cx="4104000" cy="4176000"/>
          </a:xfrm>
          <a:solidFill>
            <a:schemeClr val="bg1"/>
          </a:solidFill>
          <a:effectLst>
            <a:outerShdw blurRad="50800" dist="38100" dir="2700000" algn="tl" rotWithShape="0">
              <a:prstClr val="black">
                <a:alpha val="40000"/>
              </a:prstClr>
            </a:outerShdw>
          </a:effectLst>
        </p:spPr>
        <p:txBody>
          <a:bodyPr lIns="180000" tIns="144000" rIns="108000" bIns="7200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Content Placeholder 5"/>
          <p:cNvSpPr>
            <a:spLocks noGrp="1"/>
          </p:cNvSpPr>
          <p:nvPr>
            <p:ph sz="quarter" idx="4"/>
          </p:nvPr>
        </p:nvSpPr>
        <p:spPr>
          <a:xfrm>
            <a:off x="4741200" y="2112699"/>
            <a:ext cx="4104000" cy="4176000"/>
          </a:xfrm>
          <a:solidFill>
            <a:schemeClr val="bg1"/>
          </a:solidFill>
          <a:effectLst>
            <a:outerShdw blurRad="50800" dist="38100" dir="2700000" algn="tl" rotWithShape="0">
              <a:prstClr val="black">
                <a:alpha val="40000"/>
              </a:prstClr>
            </a:outerShdw>
          </a:effectLst>
        </p:spPr>
        <p:txBody>
          <a:bodyPr lIns="180000" tIns="144000" rIns="108000" bIns="7200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Title 9"/>
          <p:cNvSpPr>
            <a:spLocks noGrp="1"/>
          </p:cNvSpPr>
          <p:nvPr>
            <p:ph type="title"/>
          </p:nvPr>
        </p:nvSpPr>
        <p:spPr/>
        <p:txBody>
          <a:bodyPr/>
          <a:lstStyle/>
          <a:p>
            <a:r>
              <a:rPr lang="en-US" noProof="0" smtClean="0"/>
              <a:t>Click to edit Master title style</a:t>
            </a:r>
            <a:endParaRPr lang="en-US" noProof="0"/>
          </a:p>
        </p:txBody>
      </p:sp>
      <p:sp>
        <p:nvSpPr>
          <p:cNvPr id="11" name="Text Placeholder 7"/>
          <p:cNvSpPr>
            <a:spLocks noGrp="1"/>
          </p:cNvSpPr>
          <p:nvPr>
            <p:ph type="body" sz="quarter" idx="13"/>
          </p:nvPr>
        </p:nvSpPr>
        <p:spPr>
          <a:xfrm>
            <a:off x="287340" y="1512000"/>
            <a:ext cx="4104000" cy="540000"/>
          </a:xfrm>
          <a:solidFill>
            <a:schemeClr val="accent4"/>
          </a:solidFill>
        </p:spPr>
        <p:txBody>
          <a:bodyPr lIns="180000" tIns="36000" rIns="72000" bIns="36000" anchor="t"/>
          <a:lstStyle>
            <a:lvl1pPr>
              <a:lnSpc>
                <a:spcPct val="100000"/>
              </a:lnSpc>
              <a:spcBef>
                <a:spcPts val="0"/>
              </a:spcBef>
              <a:buFontTx/>
              <a:buNone/>
              <a:defRPr sz="1600">
                <a:solidFill>
                  <a:schemeClr val="bg1"/>
                </a:solidFill>
              </a:defRPr>
            </a:lvl1pPr>
          </a:lstStyle>
          <a:p>
            <a:pPr lvl="0"/>
            <a:r>
              <a:rPr lang="en-US" noProof="0" smtClean="0"/>
              <a:t>Click to edit Master text styles</a:t>
            </a:r>
          </a:p>
        </p:txBody>
      </p:sp>
      <p:sp>
        <p:nvSpPr>
          <p:cNvPr id="12" name="Text Placeholder 7"/>
          <p:cNvSpPr>
            <a:spLocks noGrp="1"/>
          </p:cNvSpPr>
          <p:nvPr>
            <p:ph type="body" sz="quarter" idx="14"/>
          </p:nvPr>
        </p:nvSpPr>
        <p:spPr>
          <a:xfrm>
            <a:off x="4741200" y="1512000"/>
            <a:ext cx="4104000" cy="540000"/>
          </a:xfrm>
          <a:solidFill>
            <a:schemeClr val="accent4"/>
          </a:solidFill>
        </p:spPr>
        <p:txBody>
          <a:bodyPr lIns="180000" tIns="36000" rIns="72000" bIns="36000" anchor="t"/>
          <a:lstStyle>
            <a:lvl1pPr>
              <a:lnSpc>
                <a:spcPct val="100000"/>
              </a:lnSpc>
              <a:spcBef>
                <a:spcPts val="0"/>
              </a:spcBef>
              <a:buFontTx/>
              <a:buNone/>
              <a:defRPr sz="1600">
                <a:solidFill>
                  <a:schemeClr val="bg1"/>
                </a:solidFill>
              </a:defRPr>
            </a:lvl1pPr>
          </a:lstStyle>
          <a:p>
            <a:pPr lvl="0"/>
            <a:r>
              <a:rPr lang="en-US" noProof="0" smtClean="0"/>
              <a:t>Click to edit Master text styles</a:t>
            </a:r>
          </a:p>
        </p:txBody>
      </p:sp>
      <p:sp>
        <p:nvSpPr>
          <p:cNvPr id="13" name="Date Placeholder 12"/>
          <p:cNvSpPr>
            <a:spLocks noGrp="1"/>
          </p:cNvSpPr>
          <p:nvPr>
            <p:ph type="dt" sz="half" idx="15"/>
          </p:nvPr>
        </p:nvSpPr>
        <p:spPr/>
        <p:txBody>
          <a:bodyPr/>
          <a:lstStyle/>
          <a:p>
            <a:fld id="{B4C55324-2E66-41DE-9D99-F446DC5BE957}" type="datetime1">
              <a:rPr lang="en-US" noProof="0" smtClean="0"/>
              <a:pPr/>
              <a:t>3/8/2016</a:t>
            </a:fld>
            <a:endParaRPr lang="en-US" noProof="0" dirty="0"/>
          </a:p>
        </p:txBody>
      </p:sp>
      <p:sp>
        <p:nvSpPr>
          <p:cNvPr id="14" name="Slide Number Placeholder 13"/>
          <p:cNvSpPr>
            <a:spLocks noGrp="1"/>
          </p:cNvSpPr>
          <p:nvPr>
            <p:ph type="sldNum" sz="quarter" idx="16"/>
          </p:nvPr>
        </p:nvSpPr>
        <p:spPr/>
        <p:txBody>
          <a:bodyPr/>
          <a:lstStyle/>
          <a:p>
            <a:fld id="{D94909C6-CC71-4962-A18E-AF0515723D95}" type="slidenum">
              <a:rPr lang="en-US" noProof="0" smtClean="0"/>
              <a:pPr/>
              <a:t>‹#›</a:t>
            </a:fld>
            <a:endParaRPr lang="en-US" noProof="0" dirty="0"/>
          </a:p>
        </p:txBody>
      </p:sp>
      <p:sp>
        <p:nvSpPr>
          <p:cNvPr id="15" name="Footer Placeholder 14"/>
          <p:cNvSpPr>
            <a:spLocks noGrp="1"/>
          </p:cNvSpPr>
          <p:nvPr>
            <p:ph type="ftr" sz="quarter" idx="17"/>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hree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7" name="Picture Placeholder 6"/>
          <p:cNvSpPr>
            <a:spLocks noGrp="1"/>
          </p:cNvSpPr>
          <p:nvPr>
            <p:ph type="pic" sz="quarter" idx="13"/>
          </p:nvPr>
        </p:nvSpPr>
        <p:spPr>
          <a:xfrm>
            <a:off x="287337" y="1512000"/>
            <a:ext cx="2682000" cy="3024000"/>
          </a:xfrm>
        </p:spPr>
        <p:txBody>
          <a:bodyPr/>
          <a:lstStyle>
            <a:lvl1pPr>
              <a:buFontTx/>
              <a:buNone/>
              <a:defRPr sz="1400"/>
            </a:lvl1pPr>
          </a:lstStyle>
          <a:p>
            <a:r>
              <a:rPr lang="en-US" noProof="0" dirty="0" smtClean="0"/>
              <a:t>Click icon to add picture</a:t>
            </a:r>
            <a:endParaRPr lang="en-US" noProof="0" dirty="0"/>
          </a:p>
        </p:txBody>
      </p:sp>
      <p:sp>
        <p:nvSpPr>
          <p:cNvPr id="9" name="Text Placeholder 8"/>
          <p:cNvSpPr>
            <a:spLocks noGrp="1"/>
          </p:cNvSpPr>
          <p:nvPr>
            <p:ph type="body" sz="quarter" idx="14"/>
          </p:nvPr>
        </p:nvSpPr>
        <p:spPr>
          <a:xfrm>
            <a:off x="287337" y="4647433"/>
            <a:ext cx="2682000" cy="1638000"/>
          </a:xfrm>
          <a:solidFill>
            <a:schemeClr val="accent4">
              <a:lumMod val="60000"/>
              <a:lumOff val="40000"/>
            </a:schemeClr>
          </a:solidFill>
          <a:effectLst>
            <a:outerShdw blurRad="50800" dist="38100" dir="2700000" algn="tl" rotWithShape="0">
              <a:prstClr val="black">
                <a:alpha val="40000"/>
              </a:prstClr>
            </a:outerShdw>
          </a:effectLst>
        </p:spPr>
        <p:txBody>
          <a:bodyPr lIns="144000" tIns="108000" rIns="108000" bIns="36000"/>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0" name="Picture Placeholder 6"/>
          <p:cNvSpPr>
            <a:spLocks noGrp="1"/>
          </p:cNvSpPr>
          <p:nvPr>
            <p:ph type="pic" sz="quarter" idx="15"/>
          </p:nvPr>
        </p:nvSpPr>
        <p:spPr>
          <a:xfrm>
            <a:off x="3221668" y="1512000"/>
            <a:ext cx="2682000" cy="3024000"/>
          </a:xfrm>
        </p:spPr>
        <p:txBody>
          <a:bodyPr/>
          <a:lstStyle>
            <a:lvl1pPr>
              <a:buFontTx/>
              <a:buNone/>
              <a:defRPr sz="1400"/>
            </a:lvl1pPr>
          </a:lstStyle>
          <a:p>
            <a:r>
              <a:rPr lang="en-US" noProof="0" dirty="0" smtClean="0"/>
              <a:t>Click icon to add picture</a:t>
            </a:r>
            <a:endParaRPr lang="en-US" noProof="0" dirty="0"/>
          </a:p>
        </p:txBody>
      </p:sp>
      <p:sp>
        <p:nvSpPr>
          <p:cNvPr id="11" name="Text Placeholder 8"/>
          <p:cNvSpPr>
            <a:spLocks noGrp="1"/>
          </p:cNvSpPr>
          <p:nvPr>
            <p:ph type="body" sz="quarter" idx="16"/>
          </p:nvPr>
        </p:nvSpPr>
        <p:spPr>
          <a:xfrm>
            <a:off x="3221668" y="4647433"/>
            <a:ext cx="2682000" cy="1638000"/>
          </a:xfrm>
          <a:solidFill>
            <a:schemeClr val="accent4">
              <a:lumMod val="60000"/>
              <a:lumOff val="40000"/>
            </a:schemeClr>
          </a:solidFill>
          <a:effectLst>
            <a:outerShdw blurRad="50800" dist="38100" dir="2700000" algn="tl" rotWithShape="0">
              <a:prstClr val="black">
                <a:alpha val="40000"/>
              </a:prstClr>
            </a:outerShdw>
          </a:effectLst>
        </p:spPr>
        <p:txBody>
          <a:bodyPr lIns="144000" tIns="108000" rIns="108000" bIns="36000"/>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Picture Placeholder 6"/>
          <p:cNvSpPr>
            <a:spLocks noGrp="1"/>
          </p:cNvSpPr>
          <p:nvPr>
            <p:ph type="pic" sz="quarter" idx="17"/>
          </p:nvPr>
        </p:nvSpPr>
        <p:spPr>
          <a:xfrm>
            <a:off x="6156000" y="1512000"/>
            <a:ext cx="2682000" cy="3024000"/>
          </a:xfrm>
        </p:spPr>
        <p:txBody>
          <a:bodyPr/>
          <a:lstStyle>
            <a:lvl1pPr>
              <a:buFontTx/>
              <a:buNone/>
              <a:defRPr sz="1400"/>
            </a:lvl1pPr>
          </a:lstStyle>
          <a:p>
            <a:r>
              <a:rPr lang="en-US" noProof="0" dirty="0" smtClean="0"/>
              <a:t>Click icon to add picture</a:t>
            </a:r>
            <a:endParaRPr lang="en-US" noProof="0" dirty="0"/>
          </a:p>
        </p:txBody>
      </p:sp>
      <p:sp>
        <p:nvSpPr>
          <p:cNvPr id="13" name="Text Placeholder 8"/>
          <p:cNvSpPr>
            <a:spLocks noGrp="1"/>
          </p:cNvSpPr>
          <p:nvPr>
            <p:ph type="body" sz="quarter" idx="18"/>
          </p:nvPr>
        </p:nvSpPr>
        <p:spPr>
          <a:xfrm>
            <a:off x="6156000" y="4647433"/>
            <a:ext cx="2682000" cy="1638000"/>
          </a:xfrm>
          <a:solidFill>
            <a:schemeClr val="accent4">
              <a:lumMod val="60000"/>
              <a:lumOff val="40000"/>
            </a:schemeClr>
          </a:solidFill>
          <a:effectLst>
            <a:outerShdw blurRad="50800" dist="38100" dir="2700000" algn="tl" rotWithShape="0">
              <a:prstClr val="black">
                <a:alpha val="40000"/>
              </a:prstClr>
            </a:outerShdw>
          </a:effectLst>
        </p:spPr>
        <p:txBody>
          <a:bodyPr lIns="144000" tIns="108000" rIns="108000" bIns="36000"/>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4" name="Date Placeholder 13"/>
          <p:cNvSpPr>
            <a:spLocks noGrp="1"/>
          </p:cNvSpPr>
          <p:nvPr>
            <p:ph type="dt" sz="half" idx="19"/>
          </p:nvPr>
        </p:nvSpPr>
        <p:spPr/>
        <p:txBody>
          <a:bodyPr/>
          <a:lstStyle/>
          <a:p>
            <a:fld id="{38F391AB-34C3-4B56-8F8E-9319EE764F80}" type="datetime1">
              <a:rPr lang="en-US" noProof="0" smtClean="0"/>
              <a:pPr/>
              <a:t>3/8/2016</a:t>
            </a:fld>
            <a:endParaRPr lang="en-US" noProof="0" dirty="0"/>
          </a:p>
        </p:txBody>
      </p:sp>
      <p:sp>
        <p:nvSpPr>
          <p:cNvPr id="15" name="Slide Number Placeholder 14"/>
          <p:cNvSpPr>
            <a:spLocks noGrp="1"/>
          </p:cNvSpPr>
          <p:nvPr>
            <p:ph type="sldNum" sz="quarter" idx="20"/>
          </p:nvPr>
        </p:nvSpPr>
        <p:spPr/>
        <p:txBody>
          <a:bodyPr/>
          <a:lstStyle/>
          <a:p>
            <a:fld id="{D94909C6-CC71-4962-A18E-AF0515723D95}" type="slidenum">
              <a:rPr lang="en-US" noProof="0" smtClean="0"/>
              <a:pPr/>
              <a:t>‹#›</a:t>
            </a:fld>
            <a:endParaRPr lang="en-US" noProof="0" dirty="0"/>
          </a:p>
        </p:txBody>
      </p:sp>
      <p:sp>
        <p:nvSpPr>
          <p:cNvPr id="16" name="Footer Placeholder 15"/>
          <p:cNvSpPr>
            <a:spLocks noGrp="1"/>
          </p:cNvSpPr>
          <p:nvPr>
            <p:ph type="ftr" sz="quarter" idx="21"/>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picture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6" name="Text Placeholder 8"/>
          <p:cNvSpPr>
            <a:spLocks noGrp="1"/>
          </p:cNvSpPr>
          <p:nvPr>
            <p:ph type="body" sz="quarter" idx="18"/>
          </p:nvPr>
        </p:nvSpPr>
        <p:spPr>
          <a:xfrm>
            <a:off x="6156000" y="1512000"/>
            <a:ext cx="2682000" cy="4770000"/>
          </a:xfrm>
          <a:solidFill>
            <a:schemeClr val="accent4">
              <a:lumMod val="60000"/>
              <a:lumOff val="40000"/>
            </a:schemeClr>
          </a:solidFill>
          <a:effectLst>
            <a:outerShdw blurRad="50800" dist="38100" dir="2700000" algn="tl" rotWithShape="0">
              <a:prstClr val="black">
                <a:alpha val="40000"/>
              </a:prstClr>
            </a:outerShdw>
          </a:effectLst>
        </p:spPr>
        <p:txBody>
          <a:bodyPr lIns="180000" tIns="144000" rIns="108000" bIns="72000"/>
          <a:lstStyle>
            <a:lvl1pPr>
              <a:defRPr sz="16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12" name="Picture Placeholder 2"/>
          <p:cNvSpPr>
            <a:spLocks noGrp="1"/>
          </p:cNvSpPr>
          <p:nvPr>
            <p:ph type="pic" idx="1"/>
          </p:nvPr>
        </p:nvSpPr>
        <p:spPr>
          <a:xfrm>
            <a:off x="287339" y="1512000"/>
            <a:ext cx="5544000" cy="4770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smtClean="0"/>
              <a:t>Click icon to add picture</a:t>
            </a:r>
            <a:endParaRPr lang="en-US" noProof="0" dirty="0"/>
          </a:p>
        </p:txBody>
      </p:sp>
      <p:sp>
        <p:nvSpPr>
          <p:cNvPr id="8" name="Date Placeholder 7"/>
          <p:cNvSpPr>
            <a:spLocks noGrp="1"/>
          </p:cNvSpPr>
          <p:nvPr>
            <p:ph type="dt" sz="half" idx="19"/>
          </p:nvPr>
        </p:nvSpPr>
        <p:spPr/>
        <p:txBody>
          <a:bodyPr/>
          <a:lstStyle/>
          <a:p>
            <a:fld id="{90F2CA57-0A59-4C35-9821-08BA3EF8DEE1}" type="datetime1">
              <a:rPr lang="en-US" noProof="0" smtClean="0"/>
              <a:pPr/>
              <a:t>3/8/2016</a:t>
            </a:fld>
            <a:endParaRPr lang="en-US" noProof="0" dirty="0"/>
          </a:p>
        </p:txBody>
      </p:sp>
      <p:sp>
        <p:nvSpPr>
          <p:cNvPr id="9" name="Slide Number Placeholder 8"/>
          <p:cNvSpPr>
            <a:spLocks noGrp="1"/>
          </p:cNvSpPr>
          <p:nvPr>
            <p:ph type="sldNum" sz="quarter" idx="20"/>
          </p:nvPr>
        </p:nvSpPr>
        <p:spPr/>
        <p:txBody>
          <a:bodyPr/>
          <a:lstStyle/>
          <a:p>
            <a:fld id="{D94909C6-CC71-4962-A18E-AF0515723D95}" type="slidenum">
              <a:rPr lang="en-US" noProof="0" smtClean="0"/>
              <a:pPr/>
              <a:t>‹#›</a:t>
            </a:fld>
            <a:endParaRPr lang="en-US" noProof="0" dirty="0"/>
          </a:p>
        </p:txBody>
      </p:sp>
      <p:sp>
        <p:nvSpPr>
          <p:cNvPr id="10" name="Footer Placeholder 9"/>
          <p:cNvSpPr>
            <a:spLocks noGrp="1"/>
          </p:cNvSpPr>
          <p:nvPr>
            <p:ph type="ftr" sz="quarter" idx="21"/>
          </p:nvPr>
        </p:nvSpPr>
        <p:spPr/>
        <p:txBody>
          <a:bodyPr/>
          <a:lstStyle/>
          <a:p>
            <a:r>
              <a:rPr lang="en-US" noProof="0" dirty="0" smtClean="0"/>
              <a:t>Title of presentation and name of speaker</a:t>
            </a: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306000"/>
            <a:ext cx="6840000" cy="720000"/>
          </a:xfrm>
          <a:prstGeom prst="rect">
            <a:avLst/>
          </a:prstGeom>
        </p:spPr>
        <p:txBody>
          <a:bodyPr vert="horz" lIns="0" tIns="0" rIns="0" bIns="0" rtlCol="0" anchor="t">
            <a:noAutofit/>
          </a:bodyPr>
          <a:lstStyle/>
          <a:p>
            <a:r>
              <a:rPr lang="en-US" noProof="0" smtClean="0"/>
              <a:t>Click to edit Master title style</a:t>
            </a:r>
            <a:endParaRPr lang="en-US" noProof="0" dirty="0"/>
          </a:p>
        </p:txBody>
      </p:sp>
      <p:sp>
        <p:nvSpPr>
          <p:cNvPr id="3" name="Text Placeholder 2"/>
          <p:cNvSpPr>
            <a:spLocks noGrp="1"/>
          </p:cNvSpPr>
          <p:nvPr>
            <p:ph type="body" idx="1"/>
          </p:nvPr>
        </p:nvSpPr>
        <p:spPr>
          <a:xfrm>
            <a:off x="288000" y="1439999"/>
            <a:ext cx="8568000" cy="48420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Date Placeholder 3"/>
          <p:cNvSpPr>
            <a:spLocks noGrp="1"/>
          </p:cNvSpPr>
          <p:nvPr>
            <p:ph type="dt" sz="half" idx="2"/>
          </p:nvPr>
        </p:nvSpPr>
        <p:spPr>
          <a:xfrm>
            <a:off x="7657200" y="6534000"/>
            <a:ext cx="835200" cy="270000"/>
          </a:xfrm>
          <a:prstGeom prst="rect">
            <a:avLst/>
          </a:prstGeom>
        </p:spPr>
        <p:txBody>
          <a:bodyPr vert="horz" lIns="0" tIns="0" rIns="0" bIns="0" rtlCol="0" anchor="ctr"/>
          <a:lstStyle>
            <a:lvl1pPr algn="r">
              <a:defRPr sz="800">
                <a:solidFill>
                  <a:schemeClr val="accent4">
                    <a:lumMod val="75000"/>
                  </a:schemeClr>
                </a:solidFill>
              </a:defRPr>
            </a:lvl1pPr>
          </a:lstStyle>
          <a:p>
            <a:fld id="{B04B0E78-229F-4E5B-BBFA-8CB9B24CEA6E}" type="datetime1">
              <a:rPr lang="en-US" noProof="0" smtClean="0"/>
              <a:pPr/>
              <a:t>3/8/2016</a:t>
            </a:fld>
            <a:endParaRPr lang="en-US" noProof="0" dirty="0"/>
          </a:p>
        </p:txBody>
      </p:sp>
      <p:sp>
        <p:nvSpPr>
          <p:cNvPr id="5" name="Footer Placeholder 4"/>
          <p:cNvSpPr>
            <a:spLocks noGrp="1"/>
          </p:cNvSpPr>
          <p:nvPr>
            <p:ph type="ftr" sz="quarter" idx="3"/>
          </p:nvPr>
        </p:nvSpPr>
        <p:spPr>
          <a:xfrm>
            <a:off x="4291200" y="6534000"/>
            <a:ext cx="3304800" cy="270000"/>
          </a:xfrm>
          <a:prstGeom prst="rect">
            <a:avLst/>
          </a:prstGeom>
        </p:spPr>
        <p:txBody>
          <a:bodyPr vert="horz" lIns="0" tIns="0" rIns="0" bIns="0" rtlCol="0" anchor="ctr"/>
          <a:lstStyle>
            <a:lvl1pPr algn="r">
              <a:defRPr sz="800">
                <a:solidFill>
                  <a:schemeClr val="accent4">
                    <a:lumMod val="75000"/>
                  </a:schemeClr>
                </a:solidFill>
              </a:defRPr>
            </a:lvl1pPr>
          </a:lstStyle>
          <a:p>
            <a:r>
              <a:rPr lang="en-US" noProof="0" dirty="0" smtClean="0"/>
              <a:t>Title of presentation and name of speaker</a:t>
            </a:r>
            <a:endParaRPr lang="en-US" noProof="0" dirty="0"/>
          </a:p>
        </p:txBody>
      </p:sp>
      <p:sp>
        <p:nvSpPr>
          <p:cNvPr id="6" name="Slide Number Placeholder 5"/>
          <p:cNvSpPr>
            <a:spLocks noGrp="1"/>
          </p:cNvSpPr>
          <p:nvPr>
            <p:ph type="sldNum" sz="quarter" idx="4"/>
          </p:nvPr>
        </p:nvSpPr>
        <p:spPr>
          <a:xfrm>
            <a:off x="8437735" y="6534000"/>
            <a:ext cx="442800" cy="270000"/>
          </a:xfrm>
          <a:prstGeom prst="rect">
            <a:avLst/>
          </a:prstGeom>
        </p:spPr>
        <p:txBody>
          <a:bodyPr vert="horz" lIns="0" tIns="0" rIns="0" bIns="0" rtlCol="0" anchor="ctr"/>
          <a:lstStyle>
            <a:lvl1pPr algn="r">
              <a:defRPr sz="800" b="1">
                <a:solidFill>
                  <a:schemeClr val="accent4">
                    <a:lumMod val="75000"/>
                  </a:schemeClr>
                </a:solidFill>
              </a:defRPr>
            </a:lvl1pPr>
          </a:lstStyle>
          <a:p>
            <a:fld id="{D94909C6-CC71-4962-A18E-AF0515723D95}" type="slidenum">
              <a:rPr lang="en-US" noProof="0" smtClean="0"/>
              <a:pPr/>
              <a:t>‹#›</a:t>
            </a:fld>
            <a:endParaRPr lang="en-US" noProof="0" dirty="0"/>
          </a:p>
        </p:txBody>
      </p:sp>
      <p:pic>
        <p:nvPicPr>
          <p:cNvPr id="8" name="Picture 2" descr="V:\G-Com\G-Com1.4\Jobs\Powerpoint\04_PPT_Vorlagen_und_Master\37_Neue Marke\Bilder und Linien\Bild_blau_2.wmf"/>
          <p:cNvPicPr>
            <a:picLocks noChangeArrowheads="1"/>
          </p:cNvPicPr>
          <p:nvPr/>
        </p:nvPicPr>
        <p:blipFill>
          <a:blip r:embed="rId19" cstate="print"/>
          <a:srcRect/>
          <a:stretch>
            <a:fillRect/>
          </a:stretch>
        </p:blipFill>
        <p:spPr bwMode="auto">
          <a:xfrm>
            <a:off x="275431" y="1096170"/>
            <a:ext cx="8586000" cy="97200"/>
          </a:xfrm>
          <a:prstGeom prst="rect">
            <a:avLst/>
          </a:prstGeom>
          <a:noFill/>
        </p:spPr>
      </p:pic>
      <p:pic>
        <p:nvPicPr>
          <p:cNvPr id="11" name="Picture 198" descr="Logo_MunichRE_SM_036mm_ZG1800mm_2%_CO"/>
          <p:cNvPicPr>
            <a:picLocks noChangeAspect="1" noChangeArrowheads="1"/>
          </p:cNvPicPr>
          <p:nvPr/>
        </p:nvPicPr>
        <p:blipFill>
          <a:blip r:embed="rId20" cstate="print"/>
          <a:srcRect/>
          <a:stretch>
            <a:fillRect/>
          </a:stretch>
        </p:blipFill>
        <p:spPr bwMode="auto">
          <a:xfrm>
            <a:off x="7563600" y="252000"/>
            <a:ext cx="1404000" cy="383052"/>
          </a:xfrm>
          <a:prstGeom prst="rect">
            <a:avLst/>
          </a:prstGeom>
          <a:noFill/>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7" r:id="rId12"/>
    <p:sldLayoutId id="2147483684" r:id="rId13"/>
    <p:sldLayoutId id="2147483685" r:id="rId14"/>
    <p:sldLayoutId id="2147483686" r:id="rId15"/>
    <p:sldLayoutId id="2147483688" r:id="rId16"/>
    <p:sldLayoutId id="2147483689" r:id="rId17"/>
  </p:sldLayoutIdLst>
  <p:hf hdr="0"/>
  <p:txStyles>
    <p:titleStyle>
      <a:lvl1pPr algn="l" defTabSz="914400" rtl="0" eaLnBrk="1" latinLnBrk="0" hangingPunct="1">
        <a:spcBef>
          <a:spcPct val="0"/>
        </a:spcBef>
        <a:buNone/>
        <a:defRPr sz="2200" kern="1200">
          <a:solidFill>
            <a:schemeClr val="tx2"/>
          </a:solidFill>
          <a:latin typeface="+mj-lt"/>
          <a:ea typeface="+mj-ea"/>
          <a:cs typeface="+mj-cs"/>
        </a:defRPr>
      </a:lvl1pPr>
    </p:titleStyle>
    <p:body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finley@munichreamerica.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pwc.co.uk/issues/megatrends/collisions/sharingeconomy/the-sharing-economy-sizing-the-revenue-opportunity.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1.jpg"/><Relationship Id="rId5" Type="http://schemas.openxmlformats.org/officeDocument/2006/relationships/image" Target="../media/image2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hyperlink" Target="https://creativecommons.org/licenses/by/2.0/deed.en" TargetMode="External"/><Relationship Id="rId4" Type="http://schemas.openxmlformats.org/officeDocument/2006/relationships/hyperlink" Target="https://en.wikipedia.org/wiki/en:Creative_Comm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airbnb.com/about/about-us" TargetMode="External"/><Relationship Id="rId4" Type="http://schemas.openxmlformats.org/officeDocument/2006/relationships/hyperlink" Target="http://skift.com/2015/02/28/airbnbs-new-1-billion-funding-would-value-it-at-20-billion/"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2.pn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www.pwc.co.uk/issues/megatrends/collisions/sharingeconomy/the-sharing-economy-sizing-the-revenue-opportunity.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43400"/>
            <a:ext cx="9144000" cy="864000"/>
          </a:xfrm>
        </p:spPr>
        <p:txBody>
          <a:bodyPr/>
          <a:lstStyle/>
          <a:p>
            <a:pPr algn="ctr"/>
            <a:r>
              <a:rPr lang="en-US" b="1" dirty="0" smtClean="0"/>
              <a:t>THE SHARING Economy</a:t>
            </a:r>
            <a:br>
              <a:rPr lang="en-US" b="1" dirty="0" smtClean="0"/>
            </a:br>
            <a:r>
              <a:rPr lang="en-US" sz="2000" b="1" dirty="0" smtClean="0"/>
              <a:t>CPCU Reinsurance Interest Group Symposium</a:t>
            </a:r>
            <a:br>
              <a:rPr lang="en-US" sz="2000" b="1" dirty="0" smtClean="0"/>
            </a:br>
            <a:r>
              <a:rPr lang="en-US" sz="2000" b="1" dirty="0" smtClean="0"/>
              <a:t>March 10, 2016</a:t>
            </a:r>
            <a:br>
              <a:rPr lang="en-US" sz="2000" b="1" dirty="0" smtClean="0"/>
            </a:br>
            <a:r>
              <a:rPr lang="en-US" sz="2000" b="1" dirty="0" smtClean="0"/>
              <a:t>Philadelphia, PA</a:t>
            </a:r>
            <a:br>
              <a:rPr lang="en-US" sz="2000" b="1" dirty="0" smtClean="0"/>
            </a:br>
            <a:endParaRPr lang="en-US" sz="2000" b="1" dirty="0"/>
          </a:p>
        </p:txBody>
      </p:sp>
      <p:sp>
        <p:nvSpPr>
          <p:cNvPr id="7" name="TextBox 6"/>
          <p:cNvSpPr txBox="1"/>
          <p:nvPr/>
        </p:nvSpPr>
        <p:spPr>
          <a:xfrm>
            <a:off x="76200" y="5756939"/>
            <a:ext cx="4343400" cy="954107"/>
          </a:xfrm>
          <a:prstGeom prst="rect">
            <a:avLst/>
          </a:prstGeom>
          <a:noFill/>
          <a:effectLst/>
        </p:spPr>
        <p:txBody>
          <a:bodyPr wrap="square" rtlCol="0">
            <a:spAutoFit/>
          </a:bodyPr>
          <a:lstStyle/>
          <a:p>
            <a:r>
              <a:rPr lang="en-US" sz="1600" dirty="0" smtClean="0">
                <a:solidFill>
                  <a:schemeClr val="tx2"/>
                </a:solidFill>
              </a:rPr>
              <a:t>Gerry Finley, Sr. Vice President, </a:t>
            </a:r>
          </a:p>
          <a:p>
            <a:r>
              <a:rPr lang="en-US" sz="1600" dirty="0" smtClean="0">
                <a:solidFill>
                  <a:schemeClr val="tx2"/>
                </a:solidFill>
              </a:rPr>
              <a:t>Underwriting Services, Munich Re America  </a:t>
            </a:r>
          </a:p>
          <a:p>
            <a:r>
              <a:rPr lang="en-US" sz="1200" dirty="0" smtClean="0">
                <a:solidFill>
                  <a:schemeClr val="tx2"/>
                </a:solidFill>
              </a:rPr>
              <a:t>+1- 609-243-4527</a:t>
            </a:r>
          </a:p>
          <a:p>
            <a:r>
              <a:rPr lang="en-US" sz="1200" dirty="0" smtClean="0">
                <a:solidFill>
                  <a:schemeClr val="tx2"/>
                </a:solidFill>
                <a:hlinkClick r:id="rId3"/>
              </a:rPr>
              <a:t>gfinley@munichreamerica.com</a:t>
            </a:r>
            <a:endParaRPr lang="en-US" sz="1600" dirty="0" smtClean="0">
              <a:solidFill>
                <a:schemeClr val="tx2"/>
              </a:solidFill>
            </a:endParaRPr>
          </a:p>
        </p:txBody>
      </p:sp>
      <p:pic>
        <p:nvPicPr>
          <p:cNvPr id="1031" name="Picture 7" descr="C:\Users\n1102426\Desktop\images for ppt\sharingeconomy900x4002.png"/>
          <p:cNvPicPr>
            <a:picLocks noChangeAspect="1" noChangeArrowheads="1"/>
          </p:cNvPicPr>
          <p:nvPr/>
        </p:nvPicPr>
        <p:blipFill>
          <a:blip r:embed="rId4" cstate="print"/>
          <a:srcRect/>
          <a:stretch>
            <a:fillRect/>
          </a:stretch>
        </p:blipFill>
        <p:spPr bwMode="auto">
          <a:xfrm>
            <a:off x="0" y="0"/>
            <a:ext cx="9144000" cy="4191000"/>
          </a:xfrm>
          <a:prstGeom prst="rect">
            <a:avLst/>
          </a:prstGeom>
          <a:noFill/>
        </p:spPr>
      </p:pic>
    </p:spTree>
    <p:extLst>
      <p:ext uri="{BB962C8B-B14F-4D97-AF65-F5344CB8AC3E}">
        <p14:creationId xmlns:p14="http://schemas.microsoft.com/office/powerpoint/2010/main" val="1521963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5181600" y="1869746"/>
            <a:ext cx="3674400" cy="744302"/>
          </a:xfrm>
          <a:prstGeom prst="rect">
            <a:avLst/>
          </a:prstGeom>
          <a:no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2400" dirty="0" smtClean="0">
                <a:solidFill>
                  <a:srgbClr val="00B050"/>
                </a:solidFill>
              </a:rPr>
              <a:t>“Profit”</a:t>
            </a:r>
          </a:p>
        </p:txBody>
      </p:sp>
      <p:sp>
        <p:nvSpPr>
          <p:cNvPr id="6" name="Right Arrow 5"/>
          <p:cNvSpPr/>
          <p:nvPr/>
        </p:nvSpPr>
        <p:spPr>
          <a:xfrm>
            <a:off x="2781300" y="1841943"/>
            <a:ext cx="3581400" cy="484632"/>
          </a:xfrm>
          <a:prstGeom prst="righ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Is…Anything and Everything</a:t>
            </a:r>
            <a:endParaRPr lang="en-US" sz="2000" dirty="0"/>
          </a:p>
        </p:txBody>
      </p:sp>
      <p:sp>
        <p:nvSpPr>
          <p:cNvPr id="3" name="Content Placeholder 2"/>
          <p:cNvSpPr>
            <a:spLocks noGrp="1"/>
          </p:cNvSpPr>
          <p:nvPr>
            <p:ph idx="1"/>
          </p:nvPr>
        </p:nvSpPr>
        <p:spPr>
          <a:xfrm>
            <a:off x="288000" y="1254597"/>
            <a:ext cx="8568000" cy="457200"/>
          </a:xfrm>
          <a:solidFill>
            <a:schemeClr val="accent5">
              <a:lumMod val="40000"/>
              <a:lumOff val="60000"/>
            </a:schemeClr>
          </a:solidFill>
        </p:spPr>
        <p:txBody>
          <a:bodyPr/>
          <a:lstStyle/>
          <a:p>
            <a:pPr marL="0" indent="0" algn="ctr">
              <a:buNone/>
            </a:pPr>
            <a:r>
              <a:rPr lang="en-US" sz="2400" dirty="0" smtClean="0">
                <a:solidFill>
                  <a:schemeClr val="bg1"/>
                </a:solidFill>
              </a:rPr>
              <a:t>From e-Bay to………..?????</a:t>
            </a:r>
          </a:p>
        </p:txBody>
      </p:sp>
      <p:sp>
        <p:nvSpPr>
          <p:cNvPr id="11" name="Content Placeholder 2"/>
          <p:cNvSpPr txBox="1">
            <a:spLocks/>
          </p:cNvSpPr>
          <p:nvPr/>
        </p:nvSpPr>
        <p:spPr>
          <a:xfrm>
            <a:off x="288000" y="1815305"/>
            <a:ext cx="3369600" cy="744303"/>
          </a:xfrm>
          <a:prstGeom prst="rect">
            <a:avLst/>
          </a:prstGeom>
          <a:no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2400" dirty="0" smtClean="0">
                <a:solidFill>
                  <a:srgbClr val="00B050"/>
                </a:solidFill>
              </a:rPr>
              <a:t>“Sharing”</a:t>
            </a:r>
          </a:p>
        </p:txBody>
      </p:sp>
      <p:sp>
        <p:nvSpPr>
          <p:cNvPr id="14" name="Content Placeholder 2"/>
          <p:cNvSpPr txBox="1">
            <a:spLocks/>
          </p:cNvSpPr>
          <p:nvPr/>
        </p:nvSpPr>
        <p:spPr>
          <a:xfrm>
            <a:off x="4267200" y="1486298"/>
            <a:ext cx="609600" cy="1031406"/>
          </a:xfrm>
          <a:prstGeom prst="rect">
            <a:avLst/>
          </a:prstGeom>
          <a:no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6600" b="1" dirty="0" smtClean="0">
                <a:solidFill>
                  <a:srgbClr val="00B050"/>
                </a:solidFill>
              </a:rPr>
              <a:t>$</a:t>
            </a:r>
          </a:p>
        </p:txBody>
      </p:sp>
      <p:sp>
        <p:nvSpPr>
          <p:cNvPr id="19" name="Rectangle 18"/>
          <p:cNvSpPr/>
          <p:nvPr/>
        </p:nvSpPr>
        <p:spPr>
          <a:xfrm>
            <a:off x="5835960" y="2484524"/>
            <a:ext cx="3200400" cy="1877437"/>
          </a:xfrm>
          <a:prstGeom prst="rect">
            <a:avLst/>
          </a:prstGeom>
          <a:noFill/>
          <a:ln>
            <a:solidFill>
              <a:srgbClr val="00B050"/>
            </a:solidFill>
          </a:ln>
        </p:spPr>
        <p:txBody>
          <a:bodyPr wrap="square">
            <a:spAutoFit/>
          </a:bodyPr>
          <a:lstStyle/>
          <a:p>
            <a:r>
              <a:rPr lang="en-US" u="sng" dirty="0" smtClean="0"/>
              <a:t>Price Waterhouse Cooper, 2015 Report:</a:t>
            </a:r>
          </a:p>
          <a:p>
            <a:r>
              <a:rPr lang="en-US" sz="1600" dirty="0" smtClean="0">
                <a:solidFill>
                  <a:srgbClr val="0070C0"/>
                </a:solidFill>
              </a:rPr>
              <a:t>Total</a:t>
            </a:r>
            <a:r>
              <a:rPr lang="en-US" sz="1600" u="sng" dirty="0" smtClean="0">
                <a:solidFill>
                  <a:srgbClr val="0070C0"/>
                </a:solidFill>
              </a:rPr>
              <a:t> </a:t>
            </a:r>
            <a:r>
              <a:rPr lang="en-US" sz="1600" dirty="0" smtClean="0">
                <a:solidFill>
                  <a:srgbClr val="0070C0"/>
                </a:solidFill>
              </a:rPr>
              <a:t>Global Value of Sharing Economy </a:t>
            </a:r>
            <a:r>
              <a:rPr lang="en-US" sz="1600" dirty="0">
                <a:solidFill>
                  <a:srgbClr val="0070C0"/>
                </a:solidFill>
              </a:rPr>
              <a:t>transactions </a:t>
            </a:r>
            <a:endParaRPr lang="en-US" sz="1600" dirty="0" smtClean="0">
              <a:solidFill>
                <a:srgbClr val="0070C0"/>
              </a:solidFill>
            </a:endParaRPr>
          </a:p>
          <a:p>
            <a:pPr marL="285750" indent="-285750">
              <a:buFont typeface="Arial" panose="020B0604020202020204" pitchFamily="34" charset="0"/>
              <a:buChar char="•"/>
            </a:pPr>
            <a:r>
              <a:rPr lang="en-US" sz="1600" dirty="0" smtClean="0">
                <a:solidFill>
                  <a:srgbClr val="0070C0"/>
                </a:solidFill>
              </a:rPr>
              <a:t>2014 ~ $15 billion estimated </a:t>
            </a:r>
          </a:p>
          <a:p>
            <a:pPr marL="285750" indent="-285750">
              <a:buFont typeface="Arial" panose="020B0604020202020204" pitchFamily="34" charset="0"/>
              <a:buChar char="•"/>
            </a:pPr>
            <a:r>
              <a:rPr lang="en-US" sz="1600" dirty="0" smtClean="0">
                <a:solidFill>
                  <a:srgbClr val="0070C0"/>
                </a:solidFill>
              </a:rPr>
              <a:t>2025 ~ $335 </a:t>
            </a:r>
            <a:r>
              <a:rPr lang="en-US" sz="1600" dirty="0">
                <a:solidFill>
                  <a:srgbClr val="0070C0"/>
                </a:solidFill>
              </a:rPr>
              <a:t>billion </a:t>
            </a:r>
            <a:r>
              <a:rPr lang="en-US" sz="1600" u="sng" dirty="0" smtClean="0">
                <a:solidFill>
                  <a:srgbClr val="0070C0"/>
                </a:solidFill>
              </a:rPr>
              <a:t>annually</a:t>
            </a:r>
          </a:p>
          <a:p>
            <a:r>
              <a:rPr lang="en-US" sz="800" u="sng" dirty="0" smtClean="0">
                <a:hlinkClick r:id="rId3"/>
              </a:rPr>
              <a:t>http</a:t>
            </a:r>
            <a:r>
              <a:rPr lang="en-US" sz="800" u="sng" dirty="0">
                <a:hlinkClick r:id="rId3"/>
              </a:rPr>
              <a:t>://</a:t>
            </a:r>
            <a:r>
              <a:rPr lang="en-US" sz="800" u="sng" dirty="0" smtClean="0">
                <a:hlinkClick r:id="rId3"/>
              </a:rPr>
              <a:t>www.pwc.co.uk/issues/megatrends/collisions/sharingeconomy/the-sharing-economy-sizing-the-revenue-opportunity.html</a:t>
            </a:r>
            <a:endParaRPr lang="en-US" sz="1600" dirty="0">
              <a:solidFill>
                <a:srgbClr val="0070C0"/>
              </a:solidFill>
            </a:endParaRPr>
          </a:p>
        </p:txBody>
      </p:sp>
      <p:pic>
        <p:nvPicPr>
          <p:cNvPr id="21" name="Picture 20" descr="C:\Users\n1102426\Desktop\images for ppt\sharing-economy-companies-1940x1362.jpg"/>
          <p:cNvPicPr>
            <a:picLocks noChangeAspect="1" noChangeArrowheads="1"/>
          </p:cNvPicPr>
          <p:nvPr/>
        </p:nvPicPr>
        <p:blipFill>
          <a:blip r:embed="rId4" cstate="print"/>
          <a:srcRect/>
          <a:stretch>
            <a:fillRect/>
          </a:stretch>
        </p:blipFill>
        <p:spPr bwMode="auto">
          <a:xfrm>
            <a:off x="377520" y="2519817"/>
            <a:ext cx="5458440" cy="4035496"/>
          </a:xfrm>
          <a:prstGeom prst="rect">
            <a:avLst/>
          </a:prstGeom>
          <a:noFill/>
        </p:spPr>
      </p:pic>
      <p:sp>
        <p:nvSpPr>
          <p:cNvPr id="22" name="TextBox 21"/>
          <p:cNvSpPr txBox="1"/>
          <p:nvPr/>
        </p:nvSpPr>
        <p:spPr>
          <a:xfrm>
            <a:off x="1371600" y="6414700"/>
            <a:ext cx="4191000" cy="276999"/>
          </a:xfrm>
          <a:prstGeom prst="rect">
            <a:avLst/>
          </a:prstGeom>
          <a:noFill/>
          <a:effectLst/>
        </p:spPr>
        <p:txBody>
          <a:bodyPr wrap="square" rtlCol="0">
            <a:spAutoFit/>
          </a:bodyPr>
          <a:lstStyle/>
          <a:p>
            <a:r>
              <a:rPr lang="en-US" sz="1200" i="1" dirty="0" smtClean="0"/>
              <a:t>Source: Forrester Research, Inc. 2015</a:t>
            </a:r>
            <a:endParaRPr lang="en-US" sz="1200" dirty="0" smtClean="0">
              <a:solidFill>
                <a:schemeClr val="tx2"/>
              </a:solidFill>
            </a:endParaRPr>
          </a:p>
        </p:txBody>
      </p:sp>
      <p:sp>
        <p:nvSpPr>
          <p:cNvPr id="16" name="Rectangle 15"/>
          <p:cNvSpPr/>
          <p:nvPr/>
        </p:nvSpPr>
        <p:spPr>
          <a:xfrm>
            <a:off x="5835960" y="4397255"/>
            <a:ext cx="3200400" cy="2017446"/>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US Dominates: </a:t>
            </a:r>
          </a:p>
          <a:p>
            <a:pPr marL="285750" indent="-285750">
              <a:buFont typeface="Arial" panose="020B0604020202020204" pitchFamily="34" charset="0"/>
              <a:buChar char="•"/>
            </a:pPr>
            <a:r>
              <a:rPr lang="en-US" sz="1600" dirty="0" smtClean="0">
                <a:solidFill>
                  <a:srgbClr val="0070C0"/>
                </a:solidFill>
              </a:rPr>
              <a:t>50% Global Sharing Cos. (led by SF)</a:t>
            </a:r>
          </a:p>
          <a:p>
            <a:pPr marL="285750" indent="-285750">
              <a:buFont typeface="Arial" panose="020B0604020202020204" pitchFamily="34" charset="0"/>
              <a:buChar char="•"/>
            </a:pPr>
            <a:r>
              <a:rPr lang="en-US" sz="1600" dirty="0" smtClean="0">
                <a:solidFill>
                  <a:srgbClr val="0070C0"/>
                </a:solidFill>
              </a:rPr>
              <a:t>SF, NY, Boston. LA = Same number of Sharing Cos. as all of Europe </a:t>
            </a:r>
          </a:p>
          <a:p>
            <a:pPr marL="285750" indent="-285750">
              <a:buFont typeface="Arial" panose="020B0604020202020204" pitchFamily="34" charset="0"/>
              <a:buChar char="•"/>
            </a:pPr>
            <a:endParaRPr lang="en-US" sz="1600" dirty="0" smtClean="0">
              <a:solidFill>
                <a:srgbClr val="0070C0"/>
              </a:solidFill>
            </a:endParaRPr>
          </a:p>
          <a:p>
            <a:r>
              <a:rPr lang="en-US" sz="900" dirty="0" smtClean="0">
                <a:solidFill>
                  <a:schemeClr val="tx1"/>
                </a:solidFill>
              </a:rPr>
              <a:t>Just Park Study as reported in CrowdFund Insider  10/1/15</a:t>
            </a:r>
            <a:endParaRPr lang="en-US" sz="900" dirty="0">
              <a:solidFill>
                <a:schemeClr val="tx1"/>
              </a:solidFill>
            </a:endParaRPr>
          </a:p>
        </p:txBody>
      </p:sp>
    </p:spTree>
    <p:extLst>
      <p:ext uri="{BB962C8B-B14F-4D97-AF65-F5344CB8AC3E}">
        <p14:creationId xmlns:p14="http://schemas.microsoft.com/office/powerpoint/2010/main" val="3545523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298886" y="1357034"/>
            <a:ext cx="8610600" cy="369332"/>
          </a:xfrm>
          <a:prstGeom prst="rect">
            <a:avLst/>
          </a:prstGeom>
          <a:solidFill>
            <a:schemeClr val="accent5">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b="1" dirty="0" smtClean="0">
                <a:solidFill>
                  <a:srgbClr val="FFFFFF"/>
                </a:solidFill>
              </a:rPr>
              <a:t>Smartphones: Breakthrough technology behind the on-demand economy</a:t>
            </a:r>
            <a:endParaRPr lang="en-US" b="1" dirty="0">
              <a:solidFill>
                <a:srgbClr val="FFFFFF"/>
              </a:solidFill>
            </a:endParaRPr>
          </a:p>
        </p:txBody>
      </p:sp>
      <p:sp>
        <p:nvSpPr>
          <p:cNvPr id="8" name="Title 1"/>
          <p:cNvSpPr txBox="1">
            <a:spLocks/>
          </p:cNvSpPr>
          <p:nvPr/>
        </p:nvSpPr>
        <p:spPr>
          <a:xfrm>
            <a:off x="288000" y="306000"/>
            <a:ext cx="6840000" cy="720000"/>
          </a:xfrm>
          <a:prstGeom prst="rect">
            <a:avLst/>
          </a:prstGeom>
        </p:spPr>
        <p:txBody>
          <a:bodyPr/>
          <a:lstStyle>
            <a:lvl1pPr algn="l" defTabSz="914400" rtl="0" eaLnBrk="1" latinLnBrk="0" hangingPunct="1">
              <a:spcBef>
                <a:spcPct val="0"/>
              </a:spcBef>
              <a:buNone/>
              <a:defRPr sz="2200" kern="1200">
                <a:solidFill>
                  <a:schemeClr val="tx2"/>
                </a:solidFill>
                <a:latin typeface="+mj-lt"/>
                <a:ea typeface="+mj-ea"/>
                <a:cs typeface="+mj-cs"/>
              </a:defRPr>
            </a:lvl1pPr>
          </a:lstStyle>
          <a:p>
            <a:r>
              <a:rPr lang="en-US" sz="2000" dirty="0" smtClean="0"/>
              <a:t>The Sharing Economy</a:t>
            </a:r>
            <a:br>
              <a:rPr lang="en-US" sz="2000" dirty="0" smtClean="0"/>
            </a:br>
            <a:r>
              <a:rPr lang="en-US" sz="2000" dirty="0" smtClean="0"/>
              <a:t>…………What It Is</a:t>
            </a:r>
            <a:endParaRPr lang="en-US" sz="2000" dirty="0"/>
          </a:p>
        </p:txBody>
      </p:sp>
      <p:pic>
        <p:nvPicPr>
          <p:cNvPr id="10" name="Picture 9"/>
          <p:cNvPicPr>
            <a:picLocks noChangeAspect="1"/>
          </p:cNvPicPr>
          <p:nvPr/>
        </p:nvPicPr>
        <p:blipFill>
          <a:blip r:embed="rId3"/>
          <a:stretch>
            <a:fillRect/>
          </a:stretch>
        </p:blipFill>
        <p:spPr>
          <a:xfrm>
            <a:off x="457200" y="2057400"/>
            <a:ext cx="8153400" cy="4419600"/>
          </a:xfrm>
          <a:prstGeom prst="rect">
            <a:avLst/>
          </a:prstGeom>
        </p:spPr>
      </p:pic>
    </p:spTree>
    <p:extLst>
      <p:ext uri="{BB962C8B-B14F-4D97-AF65-F5344CB8AC3E}">
        <p14:creationId xmlns:p14="http://schemas.microsoft.com/office/powerpoint/2010/main" val="4076585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12</a:t>
            </a:fld>
            <a:endParaRPr lang="en-US" dirty="0" smtClean="0">
              <a:solidFill>
                <a:srgbClr val="000000"/>
              </a:solidFill>
            </a:endParaRPr>
          </a:p>
        </p:txBody>
      </p:sp>
      <p:sp>
        <p:nvSpPr>
          <p:cNvPr id="5124" name="Rectangle 3"/>
          <p:cNvSpPr>
            <a:spLocks noGrp="1" noChangeArrowheads="1"/>
          </p:cNvSpPr>
          <p:nvPr>
            <p:ph type="title"/>
          </p:nvPr>
        </p:nvSpPr>
        <p:spPr>
          <a:xfrm>
            <a:off x="361950" y="254697"/>
            <a:ext cx="8094071" cy="693098"/>
          </a:xfrm>
        </p:spPr>
        <p:txBody>
          <a:bodyPr/>
          <a:lstStyle/>
          <a:p>
            <a:r>
              <a:rPr lang="en-US" sz="2000" dirty="0" smtClean="0"/>
              <a:t>The Sharing Economy</a:t>
            </a:r>
            <a:br>
              <a:rPr lang="en-US" sz="2000" dirty="0" smtClean="0"/>
            </a:br>
            <a:r>
              <a:rPr lang="en-US" sz="2000" dirty="0" smtClean="0"/>
              <a:t>….What It Is</a:t>
            </a:r>
          </a:p>
        </p:txBody>
      </p:sp>
      <p:sp>
        <p:nvSpPr>
          <p:cNvPr id="8" name="AutoShape 6"/>
          <p:cNvSpPr>
            <a:spLocks noChangeArrowheads="1"/>
          </p:cNvSpPr>
          <p:nvPr/>
        </p:nvSpPr>
        <p:spPr bwMode="blackWhite">
          <a:xfrm>
            <a:off x="361950" y="2201300"/>
            <a:ext cx="1687153" cy="555869"/>
          </a:xfrm>
          <a:prstGeom prst="wedgeRectCallout">
            <a:avLst>
              <a:gd name="adj1" fmla="val -41066"/>
              <a:gd name="adj2" fmla="val -241"/>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b="1" dirty="0" smtClean="0">
                <a:solidFill>
                  <a:srgbClr val="FFFFFF"/>
                </a:solidFill>
              </a:rPr>
              <a:t>Get married</a:t>
            </a:r>
            <a:endParaRPr lang="en-US" b="1" dirty="0">
              <a:solidFill>
                <a:srgbClr val="FFFFFF"/>
              </a:solidFill>
              <a:latin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6712" y="2853354"/>
            <a:ext cx="1677628" cy="12358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0647" y="5286696"/>
            <a:ext cx="1809750" cy="13823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0176" y="2853354"/>
            <a:ext cx="1658578" cy="1235867"/>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5976257" y="5742555"/>
            <a:ext cx="2124384" cy="470586"/>
          </a:xfrm>
          <a:prstGeom prst="rect">
            <a:avLst/>
          </a:prstGeom>
        </p:spPr>
      </p:pic>
      <p:sp>
        <p:nvSpPr>
          <p:cNvPr id="14" name="AutoShape 6"/>
          <p:cNvSpPr>
            <a:spLocks noChangeArrowheads="1"/>
          </p:cNvSpPr>
          <p:nvPr/>
        </p:nvSpPr>
        <p:spPr bwMode="blackWhite">
          <a:xfrm>
            <a:off x="2572474" y="2249392"/>
            <a:ext cx="1436156" cy="555869"/>
          </a:xfrm>
          <a:prstGeom prst="wedgeRectCallout">
            <a:avLst>
              <a:gd name="adj1" fmla="val -43648"/>
              <a:gd name="adj2" fmla="val -17432"/>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b="1" dirty="0" smtClean="0">
                <a:solidFill>
                  <a:srgbClr val="FFFFFF"/>
                </a:solidFill>
              </a:rPr>
              <a:t>…Move</a:t>
            </a:r>
            <a:endParaRPr lang="en-US" b="1" dirty="0">
              <a:solidFill>
                <a:srgbClr val="FFFFFF"/>
              </a:solidFill>
              <a:latin typeface="Arial" charset="0"/>
              <a:cs typeface="Arial" charset="0"/>
            </a:endParaRPr>
          </a:p>
        </p:txBody>
      </p:sp>
      <p:sp>
        <p:nvSpPr>
          <p:cNvPr id="15" name="AutoShape 6"/>
          <p:cNvSpPr>
            <a:spLocks noChangeArrowheads="1"/>
          </p:cNvSpPr>
          <p:nvPr/>
        </p:nvSpPr>
        <p:spPr bwMode="blackWhite">
          <a:xfrm>
            <a:off x="4008630" y="4169436"/>
            <a:ext cx="4798622" cy="1079421"/>
          </a:xfrm>
          <a:prstGeom prst="wedgeRectCallout">
            <a:avLst>
              <a:gd name="adj1" fmla="val -48729"/>
              <a:gd name="adj2" fmla="val -12236"/>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b="1" dirty="0" smtClean="0">
                <a:solidFill>
                  <a:srgbClr val="FFFFFF"/>
                </a:solidFill>
              </a:rPr>
              <a:t>…or Get Legal Advise …</a:t>
            </a:r>
            <a:endParaRPr lang="en-US" b="1" dirty="0">
              <a:solidFill>
                <a:srgbClr val="FFFFFF"/>
              </a:solidFill>
              <a:latin typeface="Arial" charset="0"/>
              <a:cs typeface="Arial"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4332" y="5248211"/>
            <a:ext cx="1641272" cy="1320057"/>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7443" y="2862955"/>
            <a:ext cx="1436156" cy="114605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effectLst>
            <a:glow rad="63500">
              <a:schemeClr val="accent1">
                <a:satMod val="175000"/>
                <a:alpha val="40000"/>
              </a:schemeClr>
            </a:glow>
          </a:effectLst>
        </p:spPr>
      </p:pic>
      <p:pic>
        <p:nvPicPr>
          <p:cNvPr id="13" name="Picture 1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29806" y="2829540"/>
            <a:ext cx="1532388" cy="1152525"/>
          </a:xfrm>
          <a:prstGeom prst="rect">
            <a:avLst/>
          </a:prstGeom>
        </p:spPr>
      </p:pic>
      <p:sp>
        <p:nvSpPr>
          <p:cNvPr id="16" name="AutoShape 6"/>
          <p:cNvSpPr>
            <a:spLocks noChangeArrowheads="1"/>
          </p:cNvSpPr>
          <p:nvPr/>
        </p:nvSpPr>
        <p:spPr bwMode="blackWhite">
          <a:xfrm>
            <a:off x="318944" y="4185406"/>
            <a:ext cx="3011594" cy="1047483"/>
          </a:xfrm>
          <a:prstGeom prst="wedgeRectCallout">
            <a:avLst>
              <a:gd name="adj1" fmla="val -38325"/>
              <a:gd name="adj2" fmla="val -16685"/>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b="1" dirty="0" smtClean="0">
                <a:solidFill>
                  <a:srgbClr val="FFFFFF"/>
                </a:solidFill>
              </a:rPr>
              <a:t>…..Get something done around the house</a:t>
            </a:r>
            <a:endParaRPr lang="en-US" b="1" dirty="0">
              <a:solidFill>
                <a:srgbClr val="FFFFFF"/>
              </a:solidFill>
              <a:latin typeface="Arial" charset="0"/>
              <a:cs typeface="Arial" charset="0"/>
            </a:endParaRPr>
          </a:p>
        </p:txBody>
      </p:sp>
      <p:sp>
        <p:nvSpPr>
          <p:cNvPr id="17" name="AutoShape 6"/>
          <p:cNvSpPr>
            <a:spLocks noChangeArrowheads="1"/>
          </p:cNvSpPr>
          <p:nvPr/>
        </p:nvSpPr>
        <p:spPr bwMode="blackWhite">
          <a:xfrm>
            <a:off x="6284265" y="2280777"/>
            <a:ext cx="2522987" cy="572577"/>
          </a:xfrm>
          <a:prstGeom prst="wedgeRectCallout">
            <a:avLst>
              <a:gd name="adj1" fmla="val -43051"/>
              <a:gd name="adj2" fmla="val -15351"/>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b="1" dirty="0" smtClean="0">
                <a:solidFill>
                  <a:srgbClr val="FFFFFF"/>
                </a:solidFill>
              </a:rPr>
              <a:t>Someone to do your “tasks”</a:t>
            </a:r>
            <a:endParaRPr lang="en-US" b="1" dirty="0">
              <a:solidFill>
                <a:srgbClr val="FFFFFF"/>
              </a:solidFill>
              <a:latin typeface="Arial" charset="0"/>
              <a:cs typeface="Arial" charset="0"/>
            </a:endParaRPr>
          </a:p>
        </p:txBody>
      </p:sp>
      <p:sp>
        <p:nvSpPr>
          <p:cNvPr id="18" name="AutoShape 6"/>
          <p:cNvSpPr>
            <a:spLocks noChangeArrowheads="1"/>
          </p:cNvSpPr>
          <p:nvPr/>
        </p:nvSpPr>
        <p:spPr bwMode="blackWhite">
          <a:xfrm>
            <a:off x="4496557" y="2266978"/>
            <a:ext cx="1436156" cy="555869"/>
          </a:xfrm>
          <a:prstGeom prst="wedgeRectCallout">
            <a:avLst>
              <a:gd name="adj1" fmla="val -43648"/>
              <a:gd name="adj2" fmla="val -17432"/>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b="1" dirty="0" smtClean="0">
                <a:solidFill>
                  <a:srgbClr val="FFFFFF"/>
                </a:solidFill>
              </a:rPr>
              <a:t>…Do Laundry</a:t>
            </a:r>
            <a:endParaRPr lang="en-US" b="1" dirty="0">
              <a:solidFill>
                <a:srgbClr val="FFFFFF"/>
              </a:solidFill>
              <a:latin typeface="Arial" charset="0"/>
              <a:cs typeface="Arial" charset="0"/>
            </a:endParaRPr>
          </a:p>
        </p:txBody>
      </p:sp>
      <p:sp>
        <p:nvSpPr>
          <p:cNvPr id="19" name="Rectangle 3"/>
          <p:cNvSpPr txBox="1">
            <a:spLocks noChangeArrowheads="1"/>
          </p:cNvSpPr>
          <p:nvPr/>
        </p:nvSpPr>
        <p:spPr>
          <a:xfrm>
            <a:off x="460407" y="1364903"/>
            <a:ext cx="8094071" cy="498766"/>
          </a:xfrm>
          <a:prstGeom prst="rect">
            <a:avLst/>
          </a:prstGeom>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r>
              <a:rPr lang="en-US" sz="2400" dirty="0" smtClean="0">
                <a:solidFill>
                  <a:srgbClr val="0070C0"/>
                </a:solidFill>
              </a:rPr>
              <a:t>…… A Simpler Life at your Fingertip…</a:t>
            </a: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6969" y="1300933"/>
            <a:ext cx="1553629" cy="894166"/>
          </a:xfrm>
          <a:prstGeom prst="rect">
            <a:avLst/>
          </a:prstGeom>
        </p:spPr>
      </p:pic>
    </p:spTree>
    <p:extLst>
      <p:ext uri="{BB962C8B-B14F-4D97-AF65-F5344CB8AC3E}">
        <p14:creationId xmlns:p14="http://schemas.microsoft.com/office/powerpoint/2010/main" val="31869798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7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22" presetClass="entr" presetSubtype="2" fill="hold" grpId="0" nodeType="afterEffect">
                                  <p:stCondLst>
                                    <p:cond delay="700"/>
                                  </p:stCondLst>
                                  <p:childTnLst>
                                    <p:set>
                                      <p:cBhvr>
                                        <p:cTn id="37" dur="1" fill="hold">
                                          <p:stCondLst>
                                            <p:cond delay="0"/>
                                          </p:stCondLst>
                                        </p:cTn>
                                        <p:tgtEl>
                                          <p:spTgt spid="16"/>
                                        </p:tgtEl>
                                        <p:attrNameLst>
                                          <p:attrName>style.visibility</p:attrName>
                                        </p:attrNameLst>
                                      </p:cBhvr>
                                      <p:to>
                                        <p:strVal val="visible"/>
                                      </p:to>
                                    </p:set>
                                    <p:animEffect transition="in" filter="wipe(right)">
                                      <p:cBhvr>
                                        <p:cTn id="38" dur="500"/>
                                        <p:tgtEl>
                                          <p:spTgt spid="16"/>
                                        </p:tgtEl>
                                      </p:cBhvr>
                                    </p:animEffect>
                                  </p:childTnLst>
                                </p:cTn>
                              </p:par>
                            </p:childTnLst>
                          </p:cTn>
                        </p:par>
                        <p:par>
                          <p:cTn id="39" fill="hold">
                            <p:stCondLst>
                              <p:cond delay="1200"/>
                            </p:stCondLst>
                            <p:childTnLst>
                              <p:par>
                                <p:cTn id="40" presetID="22" presetClass="entr" presetSubtype="2"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right)">
                                      <p:cBhvr>
                                        <p:cTn id="42" dur="500"/>
                                        <p:tgtEl>
                                          <p:spTgt spid="17"/>
                                        </p:tgtEl>
                                      </p:cBhvr>
                                    </p:animEffect>
                                  </p:childTnLst>
                                </p:cTn>
                              </p:par>
                            </p:childTnLst>
                          </p:cTn>
                        </p:par>
                        <p:par>
                          <p:cTn id="43" fill="hold">
                            <p:stCondLst>
                              <p:cond delay="1700"/>
                            </p:stCondLst>
                            <p:childTnLst>
                              <p:par>
                                <p:cTn id="44" presetID="22" presetClass="entr" presetSubtype="2"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righ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13</a:t>
            </a:fld>
            <a:endParaRPr lang="en-US" dirty="0" smtClean="0">
              <a:solidFill>
                <a:srgbClr val="000000"/>
              </a:solidFill>
            </a:endParaRPr>
          </a:p>
        </p:txBody>
      </p:sp>
      <p:sp>
        <p:nvSpPr>
          <p:cNvPr id="5124" name="Rectangle 3"/>
          <p:cNvSpPr>
            <a:spLocks noGrp="1" noChangeArrowheads="1"/>
          </p:cNvSpPr>
          <p:nvPr>
            <p:ph type="title"/>
          </p:nvPr>
        </p:nvSpPr>
        <p:spPr>
          <a:xfrm>
            <a:off x="228600" y="317113"/>
            <a:ext cx="8227421" cy="625623"/>
          </a:xfrm>
        </p:spPr>
        <p:txBody>
          <a:bodyPr/>
          <a:lstStyle/>
          <a:p>
            <a:r>
              <a:rPr lang="en-US" sz="2000" dirty="0" smtClean="0"/>
              <a:t>The Sharing Economy</a:t>
            </a:r>
            <a:br>
              <a:rPr lang="en-US" sz="2000" dirty="0" smtClean="0"/>
            </a:br>
            <a:r>
              <a:rPr lang="en-US" sz="2000" dirty="0" smtClean="0"/>
              <a:t>…….What It is</a:t>
            </a:r>
          </a:p>
        </p:txBody>
      </p:sp>
      <p:sp>
        <p:nvSpPr>
          <p:cNvPr id="14" name="AutoShape 6"/>
          <p:cNvSpPr>
            <a:spLocks noChangeArrowheads="1"/>
          </p:cNvSpPr>
          <p:nvPr/>
        </p:nvSpPr>
        <p:spPr bwMode="blackWhite">
          <a:xfrm>
            <a:off x="1447800" y="2182479"/>
            <a:ext cx="5791200" cy="555869"/>
          </a:xfrm>
          <a:prstGeom prst="wedgeRectCallout">
            <a:avLst>
              <a:gd name="adj1" fmla="val -43391"/>
              <a:gd name="adj2" fmla="val -6764"/>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sz="3200" b="1" dirty="0" smtClean="0">
                <a:solidFill>
                  <a:srgbClr val="FFFFFF"/>
                </a:solidFill>
              </a:rPr>
              <a:t>Have Car …Will Travel</a:t>
            </a:r>
            <a:endParaRPr lang="en-US" sz="3200" b="1" dirty="0">
              <a:solidFill>
                <a:srgbClr val="FFFFFF"/>
              </a:solidFill>
              <a:latin typeface="Arial" charset="0"/>
              <a:cs typeface="Arial"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4346" y="2929832"/>
            <a:ext cx="2962275" cy="154305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2858811"/>
            <a:ext cx="2418546" cy="175911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9989" y="5016322"/>
            <a:ext cx="2825892" cy="1787678"/>
          </a:xfrm>
          <a:prstGeom prst="rect">
            <a:avLst/>
          </a:prstGeom>
        </p:spPr>
      </p:pic>
      <p:sp>
        <p:nvSpPr>
          <p:cNvPr id="18" name="AutoShape 6"/>
          <p:cNvSpPr>
            <a:spLocks noChangeArrowheads="1"/>
          </p:cNvSpPr>
          <p:nvPr/>
        </p:nvSpPr>
        <p:spPr bwMode="blackWhite">
          <a:xfrm>
            <a:off x="1447800" y="4738388"/>
            <a:ext cx="5791200" cy="555869"/>
          </a:xfrm>
          <a:prstGeom prst="wedgeRectCallout">
            <a:avLst>
              <a:gd name="adj1" fmla="val -47341"/>
              <a:gd name="adj2" fmla="val -13729"/>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sz="3200" b="1" dirty="0" smtClean="0">
                <a:solidFill>
                  <a:srgbClr val="FFFFFF"/>
                </a:solidFill>
              </a:rPr>
              <a:t>Have Space…Will Rent</a:t>
            </a:r>
            <a:endParaRPr lang="en-US" sz="3200" b="1" dirty="0">
              <a:solidFill>
                <a:srgbClr val="FFFFFF"/>
              </a:solidFill>
              <a:latin typeface="Arial" charset="0"/>
              <a:cs typeface="Arial" charset="0"/>
            </a:endParaRPr>
          </a:p>
        </p:txBody>
      </p:sp>
      <p:sp>
        <p:nvSpPr>
          <p:cNvPr id="9" name="Rectangle 3"/>
          <p:cNvSpPr txBox="1">
            <a:spLocks noChangeArrowheads="1"/>
          </p:cNvSpPr>
          <p:nvPr/>
        </p:nvSpPr>
        <p:spPr>
          <a:xfrm>
            <a:off x="528535" y="1341133"/>
            <a:ext cx="8227421" cy="625623"/>
          </a:xfrm>
          <a:prstGeom prst="rect">
            <a:avLst/>
          </a:prstGeom>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r>
              <a:rPr lang="en-US" sz="2800" dirty="0" smtClean="0">
                <a:solidFill>
                  <a:srgbClr val="0070C0"/>
                </a:solidFill>
              </a:rPr>
              <a:t>The Big 3</a:t>
            </a:r>
          </a:p>
        </p:txBody>
      </p:sp>
    </p:spTree>
    <p:extLst>
      <p:ext uri="{BB962C8B-B14F-4D97-AF65-F5344CB8AC3E}">
        <p14:creationId xmlns:p14="http://schemas.microsoft.com/office/powerpoint/2010/main" val="40774592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70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14</a:t>
            </a:fld>
            <a:endParaRPr lang="en-US" dirty="0" smtClean="0">
              <a:solidFill>
                <a:srgbClr val="000000"/>
              </a:solidFill>
            </a:endParaRPr>
          </a:p>
        </p:txBody>
      </p:sp>
      <p:sp>
        <p:nvSpPr>
          <p:cNvPr id="5124" name="Rectangle 3"/>
          <p:cNvSpPr>
            <a:spLocks noGrp="1" noChangeArrowheads="1"/>
          </p:cNvSpPr>
          <p:nvPr>
            <p:ph type="title"/>
          </p:nvPr>
        </p:nvSpPr>
        <p:spPr>
          <a:xfrm>
            <a:off x="228600" y="317113"/>
            <a:ext cx="8227421" cy="625623"/>
          </a:xfrm>
        </p:spPr>
        <p:txBody>
          <a:bodyPr/>
          <a:lstStyle/>
          <a:p>
            <a:r>
              <a:rPr lang="en-US" sz="2000" dirty="0" smtClean="0"/>
              <a:t>Sharing Economy</a:t>
            </a:r>
          </a:p>
        </p:txBody>
      </p:sp>
      <p:sp>
        <p:nvSpPr>
          <p:cNvPr id="14" name="AutoShape 6"/>
          <p:cNvSpPr>
            <a:spLocks noChangeArrowheads="1"/>
          </p:cNvSpPr>
          <p:nvPr/>
        </p:nvSpPr>
        <p:spPr bwMode="blackWhite">
          <a:xfrm>
            <a:off x="1600200" y="1977248"/>
            <a:ext cx="5410200" cy="555869"/>
          </a:xfrm>
          <a:prstGeom prst="wedgeRectCallout">
            <a:avLst>
              <a:gd name="adj1" fmla="val 45248"/>
              <a:gd name="adj2" fmla="val 1804"/>
            </a:avLst>
          </a:prstGeom>
          <a:no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sz="2800" dirty="0" smtClean="0">
                <a:solidFill>
                  <a:schemeClr val="tx2"/>
                </a:solidFill>
              </a:rPr>
              <a:t>Impact on Employment</a:t>
            </a:r>
            <a:endParaRPr lang="en-US" sz="2800" dirty="0">
              <a:solidFill>
                <a:schemeClr val="tx2"/>
              </a:solidFill>
              <a:latin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1"/>
            <a:ext cx="9144000" cy="3657600"/>
          </a:xfrm>
          <a:prstGeom prst="rect">
            <a:avLst/>
          </a:prstGeom>
        </p:spPr>
      </p:pic>
    </p:spTree>
    <p:extLst>
      <p:ext uri="{BB962C8B-B14F-4D97-AF65-F5344CB8AC3E}">
        <p14:creationId xmlns:p14="http://schemas.microsoft.com/office/powerpoint/2010/main" val="35470561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blackWhite">
          <a:xfrm>
            <a:off x="2604143" y="5210172"/>
            <a:ext cx="3477878" cy="970514"/>
          </a:xfrm>
          <a:prstGeom prst="wedgeRectCallout">
            <a:avLst>
              <a:gd name="adj1" fmla="val 15455"/>
              <a:gd name="adj2" fmla="val 29269"/>
            </a:avLst>
          </a:prstGeom>
          <a:solidFill>
            <a:srgbClr val="00B0F0"/>
          </a:solid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sz="2400" b="1" dirty="0" smtClean="0">
                <a:solidFill>
                  <a:srgbClr val="FFFFFF"/>
                </a:solidFill>
              </a:rPr>
              <a:t>How will jobs be impacted?</a:t>
            </a:r>
            <a:endParaRPr lang="en-US" sz="2400" b="1" dirty="0">
              <a:solidFill>
                <a:srgbClr val="FFFFFF"/>
              </a:solidFill>
              <a:latin typeface="Arial" charset="0"/>
              <a:cs typeface="Arial" charset="0"/>
            </a:endParaRPr>
          </a:p>
        </p:txBody>
      </p:sp>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15</a:t>
            </a:fld>
            <a:endParaRPr lang="en-US" dirty="0" smtClean="0">
              <a:solidFill>
                <a:srgbClr val="000000"/>
              </a:solidFill>
            </a:endParaRPr>
          </a:p>
        </p:txBody>
      </p:sp>
      <p:sp>
        <p:nvSpPr>
          <p:cNvPr id="5124" name="Rectangle 3"/>
          <p:cNvSpPr>
            <a:spLocks noGrp="1" noChangeArrowheads="1"/>
          </p:cNvSpPr>
          <p:nvPr>
            <p:ph type="title"/>
          </p:nvPr>
        </p:nvSpPr>
        <p:spPr>
          <a:xfrm>
            <a:off x="381000" y="274176"/>
            <a:ext cx="8108535" cy="564024"/>
          </a:xfrm>
        </p:spPr>
        <p:txBody>
          <a:bodyPr/>
          <a:lstStyle/>
          <a:p>
            <a:r>
              <a:rPr lang="en-US" sz="2000" dirty="0" smtClean="0"/>
              <a:t>Employment</a:t>
            </a:r>
            <a:br>
              <a:rPr lang="en-US" sz="2000" dirty="0" smtClean="0"/>
            </a:br>
            <a:r>
              <a:rPr lang="en-US" sz="2000" dirty="0" smtClean="0"/>
              <a:t>…..Labor on Demand</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613693">
            <a:off x="517692" y="3341061"/>
            <a:ext cx="3787890" cy="2079745"/>
          </a:xfrm>
          <a:prstGeom prst="rect">
            <a:avLst/>
          </a:prstGeom>
        </p:spPr>
      </p:pic>
      <p:pic>
        <p:nvPicPr>
          <p:cNvPr id="15" name="Picture 14" descr="WSJGraphic.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370675">
            <a:off x="690751" y="1458675"/>
            <a:ext cx="7200900" cy="2542174"/>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527" y="3140302"/>
            <a:ext cx="2642945" cy="3305012"/>
          </a:xfrm>
          <a:prstGeom prst="rect">
            <a:avLst/>
          </a:prstGeom>
        </p:spPr>
      </p:pic>
    </p:spTree>
    <p:extLst>
      <p:ext uri="{BB962C8B-B14F-4D97-AF65-F5344CB8AC3E}">
        <p14:creationId xmlns:p14="http://schemas.microsoft.com/office/powerpoint/2010/main" val="38821566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000"/>
                                        <p:tgtEl>
                                          <p:spTgt spid="12"/>
                                        </p:tgtEl>
                                      </p:cBhvr>
                                    </p:animEffect>
                                  </p:childTnLst>
                                </p:cTn>
                              </p:par>
                            </p:childTnLst>
                          </p:cTn>
                        </p:par>
                        <p:par>
                          <p:cTn id="12" fill="hold">
                            <p:stCondLst>
                              <p:cond delay="2000"/>
                            </p:stCondLst>
                            <p:childTnLst>
                              <p:par>
                                <p:cTn id="13" presetID="22" presetClass="entr" presetSubtype="4"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000"/>
                                        <p:tgtEl>
                                          <p:spTgt spid="2"/>
                                        </p:tgtEl>
                                      </p:cBhvr>
                                    </p:animEffect>
                                  </p:childTnLst>
                                </p:cTn>
                              </p:par>
                            </p:childTnLst>
                          </p:cTn>
                        </p:par>
                        <p:par>
                          <p:cTn id="16" fill="hold">
                            <p:stCondLst>
                              <p:cond delay="3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292930" name="Object 2"/>
          <p:cNvGraphicFramePr>
            <a:graphicFrameLocks noChangeAspect="1"/>
          </p:cNvGraphicFramePr>
          <p:nvPr>
            <p:extLst/>
          </p:nvPr>
        </p:nvGraphicFramePr>
        <p:xfrm>
          <a:off x="58738" y="1513160"/>
          <a:ext cx="8932862" cy="5451475"/>
        </p:xfrm>
        <a:graphic>
          <a:graphicData uri="http://schemas.openxmlformats.org/presentationml/2006/ole">
            <mc:AlternateContent xmlns:mc="http://schemas.openxmlformats.org/markup-compatibility/2006">
              <mc:Choice xmlns:v="urn:schemas-microsoft-com:vml" Requires="v">
                <p:oleObj spid="_x0000_s10263" name="Chart" r:id="rId4" imgW="8199075" imgH="5379696" progId="MSGraph.Chart.8">
                  <p:embed followColorScheme="full"/>
                </p:oleObj>
              </mc:Choice>
              <mc:Fallback>
                <p:oleObj name="Chart" r:id="rId4" imgW="8199075" imgH="5379696" progId="MSGraph.Chart.8">
                  <p:embed followColorScheme="full"/>
                  <p:pic>
                    <p:nvPicPr>
                      <p:cNvPr id="0" name=""/>
                      <p:cNvPicPr>
                        <a:picLocks noChangeAspect="1" noChangeArrowheads="1"/>
                      </p:cNvPicPr>
                      <p:nvPr/>
                    </p:nvPicPr>
                    <p:blipFill>
                      <a:blip r:embed="rId5"/>
                      <a:srcRect/>
                      <a:stretch>
                        <a:fillRect/>
                      </a:stretch>
                    </p:blipFill>
                    <p:spPr bwMode="auto">
                      <a:xfrm>
                        <a:off x="58738" y="1513160"/>
                        <a:ext cx="8932862" cy="5451475"/>
                      </a:xfrm>
                      <a:prstGeom prst="rect">
                        <a:avLst/>
                      </a:prstGeom>
                      <a:noFill/>
                      <a:ln>
                        <a:noFill/>
                      </a:ln>
                      <a:extLst/>
                    </p:spPr>
                  </p:pic>
                </p:oleObj>
              </mc:Fallback>
            </mc:AlternateContent>
          </a:graphicData>
        </a:graphic>
      </p:graphicFrame>
      <p:sp>
        <p:nvSpPr>
          <p:cNvPr id="7292931" name="Rectangle 3"/>
          <p:cNvSpPr>
            <a:spLocks noGrp="1" noChangeArrowheads="1"/>
          </p:cNvSpPr>
          <p:nvPr>
            <p:ph type="title"/>
          </p:nvPr>
        </p:nvSpPr>
        <p:spPr>
          <a:xfrm>
            <a:off x="2209800" y="1962320"/>
            <a:ext cx="6762206" cy="450610"/>
          </a:xfrm>
        </p:spPr>
        <p:txBody>
          <a:bodyPr/>
          <a:lstStyle/>
          <a:p>
            <a:r>
              <a:rPr lang="en-US" sz="1800" dirty="0" smtClean="0">
                <a:solidFill>
                  <a:srgbClr val="0070C0"/>
                </a:solidFill>
              </a:rPr>
              <a:t>Temporary Workers vs. All Nonfarm Employment, 2010-2015*</a:t>
            </a:r>
          </a:p>
        </p:txBody>
      </p:sp>
      <p:sp>
        <p:nvSpPr>
          <p:cNvPr id="37892" name="Text Box 4"/>
          <p:cNvSpPr txBox="1">
            <a:spLocks noChangeArrowheads="1"/>
          </p:cNvSpPr>
          <p:nvPr/>
        </p:nvSpPr>
        <p:spPr bwMode="auto">
          <a:xfrm>
            <a:off x="114173" y="6387143"/>
            <a:ext cx="8763000" cy="431529"/>
          </a:xfrm>
          <a:prstGeom prst="rect">
            <a:avLst/>
          </a:prstGeom>
          <a:noFill/>
          <a:ln w="9525">
            <a:noFill/>
            <a:miter lim="800000"/>
            <a:headEnd/>
            <a:tailEnd/>
          </a:ln>
        </p:spPr>
        <p:txBody>
          <a:bodyPr lIns="92075" tIns="46038" rIns="92075" bIns="46038">
            <a:spAutoFit/>
          </a:bodyPr>
          <a:lstStyle/>
          <a:p>
            <a:r>
              <a:rPr lang="en-US" sz="1100" dirty="0" smtClean="0"/>
              <a:t>*Through September 2015.</a:t>
            </a:r>
          </a:p>
          <a:p>
            <a:r>
              <a:rPr lang="en-US" sz="1100" dirty="0" smtClean="0"/>
              <a:t>Source</a:t>
            </a:r>
            <a:r>
              <a:rPr lang="en-US" sz="1100" dirty="0"/>
              <a:t>: </a:t>
            </a:r>
            <a:r>
              <a:rPr lang="en-US" sz="1100" dirty="0" smtClean="0"/>
              <a:t>US Bureau of Labor Statistics , </a:t>
            </a:r>
            <a:r>
              <a:rPr lang="en-US" sz="1100" dirty="0"/>
              <a:t>Insurance Information Institute.</a:t>
            </a:r>
          </a:p>
        </p:txBody>
      </p:sp>
      <p:sp>
        <p:nvSpPr>
          <p:cNvPr id="37894" name="Text Box 3"/>
          <p:cNvSpPr txBox="1">
            <a:spLocks noChangeArrowheads="1"/>
          </p:cNvSpPr>
          <p:nvPr/>
        </p:nvSpPr>
        <p:spPr bwMode="auto">
          <a:xfrm>
            <a:off x="166688" y="1179426"/>
            <a:ext cx="5259859" cy="369974"/>
          </a:xfrm>
          <a:prstGeom prst="rect">
            <a:avLst/>
          </a:prstGeom>
          <a:noFill/>
          <a:ln w="9525">
            <a:noFill/>
            <a:miter lim="800000"/>
            <a:headEnd/>
            <a:tailEnd/>
          </a:ln>
        </p:spPr>
        <p:txBody>
          <a:bodyPr wrap="square" lIns="92075" tIns="46038" rIns="92075" bIns="46038">
            <a:spAutoFit/>
          </a:bodyPr>
          <a:lstStyle/>
          <a:p>
            <a:r>
              <a:rPr lang="en-US" b="1" dirty="0" smtClean="0">
                <a:solidFill>
                  <a:srgbClr val="225A7A"/>
                </a:solidFill>
              </a:rPr>
              <a:t>Annual Percent Change</a:t>
            </a:r>
            <a:endParaRPr lang="en-US" b="1" dirty="0">
              <a:solidFill>
                <a:srgbClr val="225A7A"/>
              </a:solidFill>
            </a:endParaRPr>
          </a:p>
        </p:txBody>
      </p:sp>
      <p:sp>
        <p:nvSpPr>
          <p:cNvPr id="7" name="AutoShape 13"/>
          <p:cNvSpPr>
            <a:spLocks noChangeArrowheads="1"/>
          </p:cNvSpPr>
          <p:nvPr/>
        </p:nvSpPr>
        <p:spPr bwMode="blackWhite">
          <a:xfrm>
            <a:off x="2057400" y="2443053"/>
            <a:ext cx="6400799" cy="622026"/>
          </a:xfrm>
          <a:prstGeom prst="wedgeRectCallout">
            <a:avLst>
              <a:gd name="adj1" fmla="val 18504"/>
              <a:gd name="adj2" fmla="val 26389"/>
            </a:avLst>
          </a:prstGeom>
          <a:noFill/>
          <a:ln w="28575" algn="ctr">
            <a:solidFill>
              <a:schemeClr val="bg1"/>
            </a:solidFill>
            <a:miter lim="800000"/>
            <a:headEnd/>
            <a:tailEnd/>
          </a:ln>
          <a:effectLst/>
        </p:spPr>
        <p:txBody>
          <a:bodyPr tIns="91440" bIns="91440" anchor="ctr"/>
          <a:lstStyle/>
          <a:p>
            <a:pPr algn="ctr" eaLnBrk="0" hangingPunct="0">
              <a:lnSpc>
                <a:spcPct val="90000"/>
              </a:lnSpc>
              <a:spcBef>
                <a:spcPct val="50000"/>
              </a:spcBef>
              <a:buClr>
                <a:schemeClr val="bg1"/>
              </a:buClr>
              <a:buFont typeface="Wingdings" pitchFamily="2" charset="2"/>
              <a:buNone/>
              <a:defRPr/>
            </a:pPr>
            <a:r>
              <a:rPr lang="en-US" dirty="0" smtClean="0">
                <a:solidFill>
                  <a:srgbClr val="0070C0"/>
                </a:solidFill>
              </a:rPr>
              <a:t>Demand for temporary workers has increased 2 to 3 times faster than for workers overall in recent years</a:t>
            </a:r>
            <a:endParaRPr lang="en-US" i="1" dirty="0">
              <a:solidFill>
                <a:srgbClr val="0070C0"/>
              </a:solidFill>
            </a:endParaRPr>
          </a:p>
        </p:txBody>
      </p:sp>
      <p:sp>
        <p:nvSpPr>
          <p:cNvPr id="2" name="Rectangle 1"/>
          <p:cNvSpPr/>
          <p:nvPr/>
        </p:nvSpPr>
        <p:spPr>
          <a:xfrm>
            <a:off x="381000" y="378657"/>
            <a:ext cx="4572000" cy="707886"/>
          </a:xfrm>
          <a:prstGeom prst="rect">
            <a:avLst/>
          </a:prstGeom>
        </p:spPr>
        <p:txBody>
          <a:bodyPr>
            <a:spAutoFit/>
          </a:bodyPr>
          <a:lstStyle/>
          <a:p>
            <a:r>
              <a:rPr lang="en-US" sz="2000" dirty="0">
                <a:solidFill>
                  <a:schemeClr val="tx2"/>
                </a:solidFill>
              </a:rPr>
              <a:t>Employment</a:t>
            </a:r>
            <a:br>
              <a:rPr lang="en-US" sz="2000" dirty="0">
                <a:solidFill>
                  <a:schemeClr val="tx2"/>
                </a:solidFill>
              </a:rPr>
            </a:br>
            <a:r>
              <a:rPr lang="en-US" sz="2000" dirty="0">
                <a:solidFill>
                  <a:schemeClr val="tx2"/>
                </a:solidFill>
              </a:rPr>
              <a:t>…..Labor on Demand</a:t>
            </a:r>
          </a:p>
        </p:txBody>
      </p:sp>
      <p:sp>
        <p:nvSpPr>
          <p:cNvPr id="8" name="Rectangle 7"/>
          <p:cNvSpPr/>
          <p:nvPr/>
        </p:nvSpPr>
        <p:spPr>
          <a:xfrm>
            <a:off x="5426547" y="3306583"/>
            <a:ext cx="914400" cy="30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a:t>
            </a:r>
            <a:endParaRPr lang="en-US" dirty="0"/>
          </a:p>
        </p:txBody>
      </p:sp>
      <p:sp>
        <p:nvSpPr>
          <p:cNvPr id="9" name="Rectangle 8"/>
          <p:cNvSpPr/>
          <p:nvPr/>
        </p:nvSpPr>
        <p:spPr>
          <a:xfrm>
            <a:off x="6477000" y="3306583"/>
            <a:ext cx="914400" cy="304800"/>
          </a:xfrm>
          <a:prstGeom prst="rect">
            <a:avLst/>
          </a:prstGeom>
          <a:solidFill>
            <a:srgbClr val="4DC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Temp</a:t>
            </a:r>
            <a:endParaRPr lang="en-US" dirty="0"/>
          </a:p>
        </p:txBody>
      </p:sp>
    </p:spTree>
    <p:extLst>
      <p:ext uri="{BB962C8B-B14F-4D97-AF65-F5344CB8AC3E}">
        <p14:creationId xmlns:p14="http://schemas.microsoft.com/office/powerpoint/2010/main" val="1342505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292931"/>
                                        </p:tgtEl>
                                        <p:attrNameLst>
                                          <p:attrName>style.visibility</p:attrName>
                                        </p:attrNameLst>
                                      </p:cBhvr>
                                      <p:to>
                                        <p:strVal val="visible"/>
                                      </p:to>
                                    </p:set>
                                    <p:anim calcmode="lin" valueType="num">
                                      <p:cBhvr additive="base">
                                        <p:cTn id="7" dur="500" fill="hold"/>
                                        <p:tgtEl>
                                          <p:spTgt spid="7292931"/>
                                        </p:tgtEl>
                                        <p:attrNameLst>
                                          <p:attrName>ppt_x</p:attrName>
                                        </p:attrNameLst>
                                      </p:cBhvr>
                                      <p:tavLst>
                                        <p:tav tm="0">
                                          <p:val>
                                            <p:strVal val="#ppt_x"/>
                                          </p:val>
                                        </p:tav>
                                        <p:tav tm="100000">
                                          <p:val>
                                            <p:strVal val="#ppt_x"/>
                                          </p:val>
                                        </p:tav>
                                      </p:tavLst>
                                    </p:anim>
                                    <p:anim calcmode="lin" valueType="num">
                                      <p:cBhvr additive="base">
                                        <p:cTn id="8" dur="500" fill="hold"/>
                                        <p:tgtEl>
                                          <p:spTgt spid="72929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292930"/>
                                        </p:tgtEl>
                                        <p:attrNameLst>
                                          <p:attrName>style.visibility</p:attrName>
                                        </p:attrNameLst>
                                      </p:cBhvr>
                                      <p:to>
                                        <p:strVal val="visible"/>
                                      </p:to>
                                    </p:set>
                                    <p:animEffect transition="in" filter="wipe(left)">
                                      <p:cBhvr>
                                        <p:cTn id="13" dur="500"/>
                                        <p:tgtEl>
                                          <p:spTgt spid="72929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292930"/>
                                        </p:tgtEl>
                                        <p:attrNameLst>
                                          <p:attrName>style.visibility</p:attrName>
                                        </p:attrNameLst>
                                      </p:cBhvr>
                                      <p:to>
                                        <p:strVal val="visible"/>
                                      </p:to>
                                    </p:set>
                                    <p:animEffect transition="in" filter="wipe(left)">
                                      <p:cBhvr>
                                        <p:cTn id="18" dur="500"/>
                                        <p:tgtEl>
                                          <p:spTgt spid="7292930"/>
                                        </p:tgtEl>
                                      </p:cBhvr>
                                    </p:animEffect>
                                  </p:childTnLst>
                                </p:cTn>
                              </p:par>
                            </p:childTnLst>
                          </p:cTn>
                        </p:par>
                        <p:par>
                          <p:cTn id="19" fill="hold">
                            <p:stCondLst>
                              <p:cond delay="500"/>
                            </p:stCondLst>
                            <p:childTnLst>
                              <p:par>
                                <p:cTn id="20" presetID="22" presetClass="entr" presetSubtype="2"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292930" grpId="0" bld="series" animBg="0"/>
      <p:bldP spid="7292931" grpId="0" autoUpdateAnimBg="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1406" y="1865531"/>
            <a:ext cx="8305800" cy="4734741"/>
          </a:xfrm>
          <a:prstGeom prst="rect">
            <a:avLst/>
          </a:prstGeom>
        </p:spPr>
      </p:pic>
      <p:sp>
        <p:nvSpPr>
          <p:cNvPr id="4" name="Rectangle 3"/>
          <p:cNvSpPr/>
          <p:nvPr/>
        </p:nvSpPr>
        <p:spPr>
          <a:xfrm>
            <a:off x="361406" y="381000"/>
            <a:ext cx="4572000" cy="707886"/>
          </a:xfrm>
          <a:prstGeom prst="rect">
            <a:avLst/>
          </a:prstGeom>
        </p:spPr>
        <p:txBody>
          <a:bodyPr>
            <a:spAutoFit/>
          </a:bodyPr>
          <a:lstStyle/>
          <a:p>
            <a:r>
              <a:rPr lang="en-US" sz="2000" dirty="0">
                <a:solidFill>
                  <a:schemeClr val="tx2"/>
                </a:solidFill>
              </a:rPr>
              <a:t>Employment</a:t>
            </a:r>
            <a:br>
              <a:rPr lang="en-US" sz="2000" dirty="0">
                <a:solidFill>
                  <a:schemeClr val="tx2"/>
                </a:solidFill>
              </a:rPr>
            </a:br>
            <a:r>
              <a:rPr lang="en-US" sz="2000" dirty="0">
                <a:solidFill>
                  <a:schemeClr val="tx2"/>
                </a:solidFill>
              </a:rPr>
              <a:t>…..Labor on Demand</a:t>
            </a:r>
          </a:p>
        </p:txBody>
      </p:sp>
      <p:sp>
        <p:nvSpPr>
          <p:cNvPr id="5" name="Rectangle 4"/>
          <p:cNvSpPr/>
          <p:nvPr/>
        </p:nvSpPr>
        <p:spPr>
          <a:xfrm>
            <a:off x="361406" y="1221385"/>
            <a:ext cx="8305800" cy="461665"/>
          </a:xfrm>
          <a:prstGeom prst="rect">
            <a:avLst/>
          </a:prstGeom>
          <a:solidFill>
            <a:srgbClr val="00B0F0"/>
          </a:solidFill>
        </p:spPr>
        <p:txBody>
          <a:bodyPr wrap="square">
            <a:spAutoFit/>
          </a:bodyPr>
          <a:lstStyle/>
          <a:p>
            <a:pPr algn="ctr"/>
            <a:r>
              <a:rPr lang="en-US" sz="2400" dirty="0" smtClean="0">
                <a:solidFill>
                  <a:schemeClr val="bg1"/>
                </a:solidFill>
              </a:rPr>
              <a:t>Union v Temp % of Workforce …a 25 Year View</a:t>
            </a:r>
            <a:endParaRPr lang="en-US" sz="2400" dirty="0">
              <a:solidFill>
                <a:schemeClr val="bg1"/>
              </a:solidFill>
            </a:endParaRPr>
          </a:p>
        </p:txBody>
      </p:sp>
    </p:spTree>
    <p:extLst>
      <p:ext uri="{BB962C8B-B14F-4D97-AF65-F5344CB8AC3E}">
        <p14:creationId xmlns:p14="http://schemas.microsoft.com/office/powerpoint/2010/main" val="4034796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105"/>
          <p:cNvSpPr txBox="1">
            <a:spLocks noGrp="1" noChangeArrowheads="1"/>
          </p:cNvSpPr>
          <p:nvPr/>
        </p:nvSpPr>
        <p:spPr bwMode="auto">
          <a:xfrm>
            <a:off x="85725" y="6961188"/>
            <a:ext cx="1352550" cy="115887"/>
          </a:xfrm>
          <a:prstGeom prst="rect">
            <a:avLst/>
          </a:prstGeom>
          <a:noFill/>
          <a:ln w="9525">
            <a:noFill/>
            <a:miter lim="800000"/>
            <a:headEnd/>
            <a:tailEnd/>
          </a:ln>
        </p:spPr>
        <p:txBody>
          <a:bodyPr lIns="0" tIns="0" rIns="0" bIns="0">
            <a:spAutoFit/>
          </a:bodyPr>
          <a:lstStyle/>
          <a:p>
            <a:pPr eaLnBrk="0" hangingPunct="0">
              <a:lnSpc>
                <a:spcPct val="85000"/>
              </a:lnSpc>
              <a:spcBef>
                <a:spcPct val="20000"/>
              </a:spcBef>
            </a:pPr>
            <a:r>
              <a:rPr lang="en-US" sz="900" dirty="0">
                <a:solidFill>
                  <a:schemeClr val="bg1"/>
                </a:solidFill>
              </a:rPr>
              <a:t>12/01/09 - 9pm</a:t>
            </a:r>
          </a:p>
        </p:txBody>
      </p:sp>
      <p:sp>
        <p:nvSpPr>
          <p:cNvPr id="65539" name="Rectangle 106"/>
          <p:cNvSpPr txBox="1">
            <a:spLocks noGrp="1" noChangeArrowheads="1"/>
          </p:cNvSpPr>
          <p:nvPr/>
        </p:nvSpPr>
        <p:spPr bwMode="auto">
          <a:xfrm>
            <a:off x="2695575" y="6961188"/>
            <a:ext cx="3752850" cy="117475"/>
          </a:xfrm>
          <a:prstGeom prst="rect">
            <a:avLst/>
          </a:prstGeom>
          <a:noFill/>
          <a:ln w="9525">
            <a:noFill/>
            <a:miter lim="800000"/>
            <a:headEnd/>
            <a:tailEnd/>
          </a:ln>
        </p:spPr>
        <p:txBody>
          <a:bodyPr lIns="0" tIns="0" rIns="0" bIns="0">
            <a:spAutoFit/>
          </a:bodyPr>
          <a:lstStyle/>
          <a:p>
            <a:pPr algn="ctr" eaLnBrk="0" hangingPunct="0">
              <a:lnSpc>
                <a:spcPct val="85000"/>
              </a:lnSpc>
              <a:spcBef>
                <a:spcPct val="20000"/>
              </a:spcBef>
            </a:pPr>
            <a:r>
              <a:rPr lang="en-US" sz="900" dirty="0">
                <a:solidFill>
                  <a:schemeClr val="bg1"/>
                </a:solidFill>
              </a:rPr>
              <a:t>eSlide – P6466 – The Financial Crisis and the Future of the P/C</a:t>
            </a:r>
          </a:p>
        </p:txBody>
      </p:sp>
      <p:sp>
        <p:nvSpPr>
          <p:cNvPr id="65540" name="Rectangle 110"/>
          <p:cNvSpPr txBox="1">
            <a:spLocks noGrp="1" noChangeArrowheads="1"/>
          </p:cNvSpPr>
          <p:nvPr/>
        </p:nvSpPr>
        <p:spPr bwMode="auto">
          <a:xfrm>
            <a:off x="8601075" y="6656388"/>
            <a:ext cx="447675" cy="115887"/>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E49E9257-1E9E-4115-9E11-7EEC0715408B}" type="slidenum">
              <a:rPr lang="en-US" sz="900"/>
              <a:pPr algn="r" eaLnBrk="0" hangingPunct="0">
                <a:lnSpc>
                  <a:spcPct val="85000"/>
                </a:lnSpc>
                <a:spcBef>
                  <a:spcPct val="20000"/>
                </a:spcBef>
              </a:pPr>
              <a:t>18</a:t>
            </a:fld>
            <a:endParaRPr lang="en-US" sz="900" dirty="0"/>
          </a:p>
        </p:txBody>
      </p:sp>
      <p:sp>
        <p:nvSpPr>
          <p:cNvPr id="1922051" name="Rectangle 3"/>
          <p:cNvSpPr>
            <a:spLocks noGrp="1" noChangeArrowheads="1"/>
          </p:cNvSpPr>
          <p:nvPr>
            <p:ph type="body" idx="4294967295"/>
          </p:nvPr>
        </p:nvSpPr>
        <p:spPr>
          <a:xfrm>
            <a:off x="273050" y="1669974"/>
            <a:ext cx="8642350" cy="5144814"/>
          </a:xfrm>
        </p:spPr>
        <p:txBody>
          <a:bodyPr/>
          <a:lstStyle/>
          <a:p>
            <a:pPr marL="0" indent="0" algn="ctr">
              <a:lnSpc>
                <a:spcPts val="2400"/>
              </a:lnSpc>
              <a:spcBef>
                <a:spcPct val="50000"/>
              </a:spcBef>
              <a:buNone/>
            </a:pPr>
            <a:r>
              <a:rPr lang="en-US" sz="3200" b="1" i="1" dirty="0" smtClean="0">
                <a:solidFill>
                  <a:srgbClr val="00B050"/>
                </a:solidFill>
              </a:rPr>
              <a:t>Glass Half Full </a:t>
            </a:r>
          </a:p>
          <a:p>
            <a:pPr>
              <a:lnSpc>
                <a:spcPts val="2400"/>
              </a:lnSpc>
              <a:buFont typeface="Wingdings" panose="05000000000000000000" pitchFamily="2" charset="2"/>
              <a:buChar char="q"/>
            </a:pPr>
            <a:r>
              <a:rPr lang="en-US" dirty="0" smtClean="0"/>
              <a:t>Technology </a:t>
            </a:r>
            <a:r>
              <a:rPr lang="en-US" b="1" dirty="0" smtClean="0"/>
              <a:t>frees workers </a:t>
            </a:r>
            <a:r>
              <a:rPr lang="en-US" dirty="0" smtClean="0"/>
              <a:t>from the bonds of                                                                                centralized, hierarchical institutions (the firm)</a:t>
            </a:r>
          </a:p>
          <a:p>
            <a:pPr>
              <a:lnSpc>
                <a:spcPts val="2400"/>
              </a:lnSpc>
              <a:buFont typeface="Wingdings" panose="05000000000000000000" pitchFamily="2" charset="2"/>
              <a:buChar char="q"/>
            </a:pPr>
            <a:r>
              <a:rPr lang="en-US" dirty="0" smtClean="0"/>
              <a:t>Enhanced </a:t>
            </a:r>
            <a:r>
              <a:rPr lang="en-US" b="1" dirty="0" smtClean="0"/>
              <a:t>coordination of “haves” with “needs” </a:t>
            </a:r>
            <a:r>
              <a:rPr lang="en-US" dirty="0" smtClean="0"/>
              <a:t>                                                                                  that bypass firms as intermediaries</a:t>
            </a:r>
          </a:p>
          <a:p>
            <a:pPr>
              <a:lnSpc>
                <a:spcPts val="2400"/>
              </a:lnSpc>
              <a:spcBef>
                <a:spcPct val="50000"/>
              </a:spcBef>
              <a:buFont typeface="Wingdings" panose="05000000000000000000" pitchFamily="2" charset="2"/>
              <a:buChar char="q"/>
            </a:pPr>
            <a:r>
              <a:rPr lang="en-US" b="1" dirty="0" smtClean="0"/>
              <a:t>Segments that Benefit</a:t>
            </a:r>
          </a:p>
          <a:p>
            <a:pPr lvl="1">
              <a:lnSpc>
                <a:spcPts val="2400"/>
              </a:lnSpc>
            </a:pPr>
            <a:r>
              <a:rPr lang="en-US" b="1" dirty="0" smtClean="0">
                <a:solidFill>
                  <a:srgbClr val="C00000"/>
                </a:solidFill>
              </a:rPr>
              <a:t>“</a:t>
            </a:r>
            <a:r>
              <a:rPr lang="en-US" b="1" u="sng" dirty="0" smtClean="0">
                <a:solidFill>
                  <a:srgbClr val="C00000"/>
                </a:solidFill>
              </a:rPr>
              <a:t>Flexers</a:t>
            </a:r>
            <a:r>
              <a:rPr lang="en-US" b="1" dirty="0" smtClean="0">
                <a:solidFill>
                  <a:srgbClr val="C00000"/>
                </a:solidFill>
              </a:rPr>
              <a:t>”</a:t>
            </a:r>
            <a:r>
              <a:rPr lang="en-US" b="1" dirty="0" smtClean="0"/>
              <a:t>: </a:t>
            </a:r>
            <a:r>
              <a:rPr lang="en-US" dirty="0" smtClean="0"/>
              <a:t>People who value or require flexibility                                                                                                   in work arrangements (stay-at-home parents,                                                                                  retirees, students, disabled)</a:t>
            </a:r>
          </a:p>
          <a:p>
            <a:pPr lvl="1">
              <a:lnSpc>
                <a:spcPts val="2400"/>
              </a:lnSpc>
            </a:pPr>
            <a:r>
              <a:rPr lang="en-US" b="1" dirty="0" smtClean="0">
                <a:solidFill>
                  <a:srgbClr val="C00000"/>
                </a:solidFill>
              </a:rPr>
              <a:t>Professionals</a:t>
            </a:r>
            <a:r>
              <a:rPr lang="en-US" b="1" dirty="0" smtClean="0"/>
              <a:t>: </a:t>
            </a:r>
            <a:r>
              <a:rPr lang="en-US" dirty="0" smtClean="0"/>
              <a:t>People with portable skills that can be offered through online platforms (semi and high-skilled trades, professional services)</a:t>
            </a:r>
          </a:p>
          <a:p>
            <a:pPr lvl="1">
              <a:lnSpc>
                <a:spcPts val="2400"/>
              </a:lnSpc>
            </a:pPr>
            <a:r>
              <a:rPr lang="en-US" b="1" dirty="0" smtClean="0">
                <a:solidFill>
                  <a:srgbClr val="C00000"/>
                </a:solidFill>
              </a:rPr>
              <a:t>Unemployed/Underemployed</a:t>
            </a:r>
            <a:r>
              <a:rPr lang="en-US" b="1" dirty="0" smtClean="0"/>
              <a:t>: </a:t>
            </a:r>
            <a:r>
              <a:rPr lang="en-US" dirty="0" smtClean="0"/>
              <a:t>Offers at least some opportunity to offer and utilize skills and generate income</a:t>
            </a:r>
          </a:p>
        </p:txBody>
      </p:sp>
      <p:sp>
        <p:nvSpPr>
          <p:cNvPr id="3" name="AutoShape 2"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57785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2"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730250" y="625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6" descr="data:image/jpeg;base64,/9j/4AAQSkZJRgABAQAAAQABAAD/2wCEAAkGBxMSEhUSExQWFRUXGBwbGRgXGSAYGhggGxweHRkeIB8gHCsgIRolHR0UITEhJSkrLy4uHR8zODM1NygtLiwBCgoKDg0OGxAQGiwkICYsLC0sLCwsLCwsLCwsLCwsLCwsLSwsLCwsLCwsLCwsLCwsLCwsLCwsLCwsLCwsLCwsLP/AABEIAEwBQAMBEQACEQEDEQH/xAAbAAEAAwEBAQEAAAAAAAAAAAAABQYHBAIDAf/EAEAQAAEDAgMFBAYHBwQDAAAAAAEAAgMEEQUGEgchMVFhEyJBcRQygZGxwTRCUnOhstEjJDVicoLhF0OS8BUzU//EABoBAQADAQEBAAAAAAAAAAAAAAABAgMEBQb/xAAyEQACAgECBQIDBwQDAAAAAAAAAQIDEQQhEhMxQVEFMiJhgRUzQnGhseEUNJHBI9Hw/9oADAMBAAIRAxEAPwDcUAQBAEBQp8110zJXUtM0sa5zA6+p4t46VjxyfRHlS1d84ydcdunzOPB8drHXMM7ah49eCVgjkHPTbioUpdnkzp1Fz3jLifhrDLhl7McVWCG3ZK3143bnN/UdVpGakejRqY27LZ90TKudAQBAEAQBAEAQBAEAQBAEAQBAEAQBAEAQBAEAQBAEAQBAEAQBAEAQBAEAQHl7w0EkgAcSdwCENpbsg6rOFFGbGdpP8t3fBV44+TmnraI9ZFPZmWnpax00D+0gnN5WWILHfaF+N7n8VlxJSyuh5v8AV1U3ccHmMuq8fMteM4BBXMbNE4MkteOaPj0vbiFpKKluehbp6748UXv2aK3JTyTydlL+74jELxSt3NnA+PXzWfV4ezORxlOXDL4bF0fktOVcf9Ja6OQaKiI2kZ8x0K0hLPXqdum1HMWJbSXVE8rnUEAQBAEAQBAEAQBAEAQBAEAQBAEAQBAEAQBAEAQBAEAQBAEAQBAEAQEDmrM8VEy7u9I4dxgNr9Tyb1VJzUTl1WrjRHfd9kUZmEYjih7SV3Zx/V1XDf7WePmVlwymeVyNTq/im8Ik49lrbd6pdfowAfEq3K+ZsvSI43l+hHYls1nYLxSNl/lI0O+JB/BQ62jC30maWYPJEYFj9Rh0hYWnTfvxP3e0cj1VVJxZz0am3Sy4WtvBorailxWEaH6ZGd5p4SRO8CP+2K12mj21OrVw+F7/AKoh8aMsWiv02npzoqGt4SMP1h08R/hVllfF46nPdxRxd+KO0vmi8UVYyZgfG4OaRe4N1qnk9KE4zWYs+6kuEAQBAEAQBAEAQBAEAQBAEAQBAEAQBAEAQBAEAQBAEAQBAEAQBAVnNGKziaKkpSGyyAuc87wxo8bc+Kzm3nCOLU2z41VX1ffwcuGZItUekVU3pLgBp1NtvHPebgeARV75byZ16D/k47ZcTLbNK1gLnENaOJJsAtD0G0lllenzzQtNu2B8gSFTmR8nI9fQn7iVwvGYKgXhka/mAd49nFWUk+hvXfXZ7Hk+eN4DBVt0zMuRwcNzm+RUSin1K3aeu5YmiIwDIsFLL22p8jh6uqwDfdxKrGtJ5OfT+n10y4s5ZZ3xggggEEWN/EclodzSfUoWL4RQQVLIYp30lRJvboJ079wuOG83sLrPlrtscE9HWpfA3F/IlMHxmeGcUdbYucP2Uw3CS3EEfaSMmnwyLVXzhZyrfo/JZMRrGwxPldfSxpcbcdy0O1vCyZFNtRrHElrImNPBpBcQOp5qDm58jx/qdXcov+J/VCOdInck54qqqrZBKI9Ba4nS0g7rW8VJeu1ylhmlodAQBAEAQFK2j5onoTT9jo/adpq1C/q6LW3/AMxQxtm44wSmSMyen05kLdD2O0PANxcAG46EEIXrnxLJYULkdmGsdDTSystqYwkX4XUSeFkxvm4VykuyMz/1GrOUX/H/ACseZI8L7Wu+R6ZtIqxxbEfYR805kiV6tb3SLvlLN0dbduns5Wi5be4I5g8lpGfEerpNbHULHRlkVztCAICLzLjApIHTFuojcBwuTw9irJ4WTDU3qmtzZW8jZsnrJ3slDA0M1DSOvO6pCbbwzi0OtnfNqXQvC1PUCAoedM7yU03YQtbdoBc52/jwACynNp4R5Ot9QlTPggi15erXTU0Ur7antBNuC0i8rJ6Gnm51qT7kipNiOzHXup6WaZoBcxhcAeFx8kKyeE2Z1s/zlVz1jYZX9qx7XeAGiwvqFvDw9oQwrsk5YZ2Zk2hTRzvjga0NjcWkuFy4g2PkLrGVjzsebqfU5RscILpsaPA67Wk+IB/BbHtReVkqOcA5lbQyRG0rnOZY8CzcXfErOfuTR5+rzG6tx6vb6FxWh6JQIaZ2LzOkkcW0cTi1jBu7UjiT0/7zWOOY/keUovWTcn7F0+Za4Mu0rG6RBHbq0FacK8HctNUlhRRV8yZN7L96obxyM3lo4OA5fp4rOVeN4nDqNFwf8lOzXYs2V8ZFXTsm4Hg4cnDitIy4lk7dNfzq1IllY6AgIvEsvU88sc0sYdJEbtd7bi/Ox3oVcE3lkZtDptVI6UevC4SNPIg7/eFnb7c+Dl10M1cXdbk0GNqaezxdsrN44bnDetEdMXxwT8lGzfkijp6OWWOMh7W3adRNkM51xUcozvLNGyargikF2PeA4cLixUGEFmSRpOMU+H4MWzxxl07gRGzUd/DUTyHDepN5cNe/cqNTtIr3G4exg5Btx7yoM3dIlIdqkwgLXRMM9xpd9QjxJHEEfihbnvBP5DzrLVmo9IEbGRMa7U24te9738gpL12OWclaxzafUPeRTBscd+6XDU9w5kcBfkoM5XN9D8wXafURuHpIbLHfvFo0vaOYHA25KRG5rqd+2WUPFE5pu1wlIPMHsiEJv7HRsdmaynq3uIa1sgJJ4ABguUJo6Mjq3ajUulcKeJhjLrRhwJe7wHDxPJQQ73nYuuLmc4ZMajT2piJcGCwbfw38SOaiftZGqzyJZ8GVZdpWy1MMbxdrngEdFgll4PmtLBTujGXTJoGZMhU7YHyQ3Y9jS7ebg2FyCtJVpLY9rU+nVctuOzRRco1DmVlO5u68jWnyduPxWceqPH0c3G+OPJomcM7ild2MLQ+X6xPqs5eZ6LWU8bI9vWeoKl8Md3+xTW7QK0OvrYemncs+OR5i9UvzklazaZKWs7OJodbv6rkX6dFZ2PsdE/V3hcK/M+2YMWfVYSJpAA4ygd3huKN5hll9Tc7tHxvyVTLGPGifJI1gc5zNIubAb73Konh5PN0mq/p23jJ3jP8AW3vrZ5aRZTxyNvtS8vGUM6Nqz2UjezltcAG7Xc7dei0jPOzPW0evjf8AC9mULaH9Pl8m/BZz9zPH9S/uGfePPU8cMcMIawMaAXHvFx+ACcbSwi69SnGChBdDowzaNUscO1DZW+Nhpd7DwUqxovV6rYn8ayjRzjUL6V1SDri0EkW39QRz8LLXiWMnt/1EHVzF0KFkrHWOrQyKmhhbJe5aLusATa/ms4zbZ52k1ztu4VFJFSzB9KqPvpPzlZvqzx9T99P83+5omRM2zVUxhkawNay403vuIC1hNt4Pc0OtndLhkux15j3YnQk8LPA89ymXuRpqP7mv6lmxIEwyBvHQ63nY2V30O2z2PHhkTkNjRQU+nxYCfM8fxVKvYjHRpKmOCfWh0hAU7IEYbJWtb6gn7vuN/ks6+552hWJWJdMk3mHFPRmNkcCYr6ZCOLARud7/AIq0pY3Oq+3lpSfTuVTBM+6dUcrJJWtNmysaSXDw1N8DZZqzHU8+j1Fe2Sbx3RKnPkP1Yah3lGVbmI6H6hDtF/4OOvlq8Sb2DYHU8DiNb5PWcOQCh8U9sbGc5XalcKjwx7t9S6wxhrQ0cAAB7FqeklhYRX9of8PqP6fmhWz2sx/JX0+m+8HwKg5a/cjo2iV5kr5y7hH3B0DRv/G6C15kzRclZKpo6dkkrGyyyNDnFwuBcX0gcgpOiutJblY2oZWiptFRA3Q17tL2DgCd7SPcd3koMroJbo4dnlC6ePEIWes+BoF+d3KSKlnKK9hVa+jqWvdGC+Mm8cgt0I8+qgzT4WXajxjCKyUuqYOxkfa5cToJ4cRuHghspVye6PO1ymZEyhjjFmNbKGi9937KykXLGMFIjxV7aZ9K3cx8gkeRxdZoaGn+XdfzUGOdsGh7JsuRlprXlr3XLYx/87esT/Md3kPNSb0w/EXPOP0Ko+7KrP2sjV/cS/IxXC60wSsmaASw3APArBPG58rTY65qa7E/jmeqipiMRa2NrvW03JI5eSlzbR3X+pWWx4cYPeRsFe5/pb2kRQgvBP1nAbreXG6QWXknQad55slstyv0cT6qdrSe/M/eTzcd6qtzjjF3W4fVs2SlyjRsj7PsWuFt5cLuPW66FCJ9NHR0xjw8Jlmc8FFJUmNvqOGpt/AHw9ixksPB8/rtOqbMLoyYk/gjfvfmp/AdUv7D6kZkbAmVdQWyX0MbqcB9bfYDyURXEzn9P00brPi6I0vEsn0ksZjETWG3dc0WIPzWrgme7boqZx4cYMdpZnU87XA96KT8psffvWB8zCTptz4ZL7QHXrpT0b+UK0/czp9R3vZdckZTgFOyaVgkkkF+9vDQeAAV4QWMs9XQ6KuNalJZbITaNliKBrZ4W6Gk6XNHC54EfionHG6OT1LSQrSsgseTgynVn0LEITw7MPHS9w73933KsXs0Y6Sb/p7Y/I5dnv0+H+78pSHuRT0379EVmH6VUffSfnKrLuc2p+/l+b/c3TD6SNjWuaxrSWjeAB4LpSPrK4RSTSK9tDgcIoqpgu6mkD7c2nc75KlnTPg5NfFqKsj1i8/QstFVNljbIw3a4Ag+aunk7YTU4qS7nLguG+jtfGCDHrLox4tDt5b5A3t0PRIrBnTVy04rp2/6JFSbEHmzGzTRfs2OfK+4Y1oJ9psOAVJywjl1V/Khsst9DMqrHZYI44Ymvh0u1ue8WfI/xPLT0WOcLB4dmpnXFQgmu+/VstmD7QoJWdnVt0EixNtTHfotFYu56FPqddi4bFj9iLxd1JTFs+Hz2l1gdixxcJATvFvBUlwreLMreTW1OiW/hdzT2G4BIsbcOS6D2l0PSEhAVzaH/D6j+n5oUs9rMfyV9PpvvB8CoOWv3I79peGGGukJHdm77Tz8HD2H4oTasSLTlDaLCyBsNTqY6NoaHgag8Dhw4FSaQuWMMr+0LODa0siiBELDqudxe61gbeAAv71BSyzi2R9tmGIej+mzFrnhkTHFrbXIBde11IpeMsmpM54bXPEdTTloP+5Jps32g3F0L8yEtmih5npKaOdzKWTtIrDfxsTxF/FQYzST2JHMkj3Yfhhf9mcNv9kGMN/CyFp+2J1ZVy76bQVLWgdtHMHxnxP7MXYT9k/HehMIcUWcOSs1voJHXaXxv3PZexaRuuAfrDeCD8kK12cJoVbm6nrqOqZFr1NhLnBzbWF7ceCiftZOpsUqZ48Gc4DRtmqIonX0vdY24i6wSy8HzemrVlqi+56xnDJKOcxP9Zpu1w4OHg4fojWHgm+menswy64btBErWU8sJu+0bnNIt3t17W68FdWdmj1avU1YlCUeuxRnxyUlRp4SQv4/0ncfIix9qzW23g8mSlRb80zTqXaLSmMOfqa+29lr7+h5LZWI96HqlLjl9TOcy40ayd0xGkWs1t72A+ayby8nh6vUO+ziLBJ/BG/e/NW/Ad0v7D6kLlHHvQp+0LdTXDS4DjbmOoUReHk5NFqeRPL6F9xPaNTtjJh1PkI3NIsAepWjsXY9i31SpRzHdmb4NROqahkY3l77uPS93H4rFLLweHRW7rUvJJ7QR+/Sjo38qtP3M39S+/ZYsnZ6iihbBUXaWCzXAXBHhfkQrRnhYZ3aP1GEYKFnYic85tFZpiiBETTck8XHw3eAG/3qJy4jl1+uV2IQ6H0yth5bh9dORuezS3qG31HyuQPYkVs2X0tTWlsm+6I/Z79Ph/u/KVEPcjH0379HLnGhdFWTtd9Z5eDzDzcfEj2KJLdoy1tbrvlnu8/5NDyTm81ZEDo9LmMuXA3BtYcPBawnnY9rQ63nfC1ukW2oha9rmOF2uBBHMHitD0ZRUlhmfYViTsJnNJUEup3G8Un2R+nPl7VinwPD6HkVWvST5VntfRmhRStcA5pDmneCDcFbHrpprKPaEhAUjPWboo2OgjDJZDuN7Oazz5u6LKc+yPL12thCPAt3+xmWHUL55GxRi7nGw6cyegWXyR4FVUrZqMTbMDy3BTMYGsaXtG+S3eJ8SuiMUj6ujTV1RSS38kwrHQEAQHwraVssbo3i7XggjoUIazsUfCNmbaeojnbUuIjdqDCwXPTVq/GyGMacPOS1Zjy/DWxdnMOG9rhucw8x+iGsoqSwzO5tk04J0VMZb4FzCD+BIQw5D8knTbKYxC5r5yZiQRIG7m28A2+8HxJKFlQsdSZydkkUDpXGbthK0NILNNrX/mN73QtCvh7kBjOyoOeXU0wY0/7b2khvk4G9uhCFJUeGeMK2UWeDUzhzAfUjaRq6FxO4eQQKjyyyZvyW2uEDWy9g2EOAAZqBDtNvrC1tP4oXnXxYOjJeVf8Ax7JGdr2vaODr6dFrC1vWN0JrhwHzzHkalrHF7gY5DxfHuJ8xax+KCVUZEZg2zoU7ahoqC7touz3x207739bf5blDWVgylp8wlHPVYGD7O+wmjm9I1aHX09na/t1lUVeHnJw0el8qxT484+X8lnx3AYatmmVtyPVcNzm+RVpRT6noX6eFyxNFTp9mgZK2QVJs1wcAYxfcb2vq+Spy/medH0lRmpKfT5fyTmacoRVtn37OUbtYF7jk4X3hWlBM69VooX79H5KiNmE1988duek393+VTlvyed9jyz7kStZszic1gjmcwtFnEt1a+ttQsp5R0WekwaSjLH0zn9USDsmXoRR9twfq16Ot7adXzVuD4cGz0GdPyeLv1x/rP+yNp9mUYY8OmLnOA0ODNOgi9/rG4O7d0VeV8znh6RFRalLPjbGP1I0bMJr/APvjtz0m/u/yo5b8mP2PLPuRccr5VhogS275CO893HyA8Arxgonp6XRwoW278kTmHIPpU75/SNGq3d7PVawtx1hQ68vOTm1PpvOs4+LH0/k4MR2Zg6TDMAQAHBzdxPMWO6/LeodXhmVvpKeOBnnDNmNnAzzBzR9VgIv/AHE7vYEVXlkVekJPM5fRF1r8Ja+mdTMtG0s0CwvpHldaNbYPUspUqnWtljBW8vZB9FnZP6Rr037vZ6b3FuOsqirw8nDpvTeTZx8Wfp/JYMey/BWNDZW7x6rhuc2/I/JWlFPqdt+mruWJoicr5MFFM6UTF4LdOkttbfzv8lWMMPJzaXQKibkpZ+ha1oegcOMYTFVRmOVtx4HxaeYPgVDSfUyuphbHhmjO58AxHDiTSvdJFxs0X97N+/q3iseGUeh48tPqdM81PK/92Ob/AFGrG91zY9XVpBHsuo5jM/tW5bNIisUzhV1A0ul0tP1Yxpv7t/4qHNvuc9uvvsWM4XyP3BMo1VSRpjMbPtvBaPYOJ9iKLfQijQXWvpheWanljLMVEzu96QjvPPE9ByHRbxion0Gm0kKI4XXyTisdQQBAEAQBAEAQBAEAQBAEAQBAEAQBAEAQBAEAQBAEAQBAEAQBAEAQBAEAQBAfKemY/wBdjXf1AH4oVlCMuqPMNFGw3bGxp5hoHwCjBCriuiR91JcIAgCAIAgCAIAgCAIAgCAIAgCAIAgCAIAgCAIAgCAIAgCAIAgCAIAgCAID/9k="/>
          <p:cNvSpPr>
            <a:spLocks noChangeAspect="1" noChangeArrowheads="1"/>
          </p:cNvSpPr>
          <p:nvPr/>
        </p:nvSpPr>
        <p:spPr bwMode="auto">
          <a:xfrm>
            <a:off x="882650" y="77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ext Box 4"/>
          <p:cNvSpPr txBox="1">
            <a:spLocks noChangeArrowheads="1"/>
          </p:cNvSpPr>
          <p:nvPr/>
        </p:nvSpPr>
        <p:spPr bwMode="auto">
          <a:xfrm>
            <a:off x="3267075" y="6383259"/>
            <a:ext cx="5648325" cy="431529"/>
          </a:xfrm>
          <a:prstGeom prst="rect">
            <a:avLst/>
          </a:prstGeom>
          <a:noFill/>
          <a:ln w="9525">
            <a:noFill/>
            <a:miter lim="800000"/>
            <a:headEnd/>
            <a:tailEnd/>
          </a:ln>
        </p:spPr>
        <p:txBody>
          <a:bodyPr wrap="square" lIns="92075" tIns="46038" rIns="92075" bIns="46038">
            <a:spAutoFit/>
          </a:bodyPr>
          <a:lstStyle/>
          <a:p>
            <a:endParaRPr lang="en-US" sz="1100" dirty="0" smtClean="0"/>
          </a:p>
          <a:p>
            <a:r>
              <a:rPr lang="en-US" sz="1100" dirty="0" smtClean="0"/>
              <a:t>Sources: Wall Street Journal; The Economist; </a:t>
            </a:r>
            <a:r>
              <a:rPr lang="en-US" sz="1100" dirty="0"/>
              <a:t>Insurance Information </a:t>
            </a:r>
            <a:r>
              <a:rPr lang="en-US" sz="1100" dirty="0" smtClean="0"/>
              <a:t>Institute research.</a:t>
            </a:r>
            <a:endParaRPr lang="en-US" sz="1100" dirty="0"/>
          </a:p>
        </p:txBody>
      </p:sp>
      <p:sp>
        <p:nvSpPr>
          <p:cNvPr id="16" name="Rectangle 15"/>
          <p:cNvSpPr/>
          <p:nvPr/>
        </p:nvSpPr>
        <p:spPr>
          <a:xfrm>
            <a:off x="253759" y="349135"/>
            <a:ext cx="6889750" cy="707886"/>
          </a:xfrm>
          <a:prstGeom prst="rect">
            <a:avLst/>
          </a:prstGeom>
        </p:spPr>
        <p:txBody>
          <a:bodyPr wrap="square">
            <a:spAutoFit/>
          </a:bodyPr>
          <a:lstStyle/>
          <a:p>
            <a:r>
              <a:rPr lang="en-US" sz="2000" dirty="0">
                <a:solidFill>
                  <a:schemeClr val="tx2"/>
                </a:solidFill>
              </a:rPr>
              <a:t>Employment</a:t>
            </a:r>
            <a:br>
              <a:rPr lang="en-US" sz="2000" dirty="0">
                <a:solidFill>
                  <a:schemeClr val="tx2"/>
                </a:solidFill>
              </a:rPr>
            </a:br>
            <a:r>
              <a:rPr lang="en-US" sz="2000" dirty="0">
                <a:solidFill>
                  <a:schemeClr val="tx2"/>
                </a:solidFill>
              </a:rPr>
              <a:t>…..Labor on </a:t>
            </a:r>
            <a:r>
              <a:rPr lang="en-US" sz="2000" dirty="0" smtClean="0">
                <a:solidFill>
                  <a:schemeClr val="tx2"/>
                </a:solidFill>
              </a:rPr>
              <a:t>Demand….</a:t>
            </a:r>
            <a:r>
              <a:rPr lang="en-US" sz="2000" dirty="0">
                <a:solidFill>
                  <a:srgbClr val="0070C0"/>
                </a:solidFill>
              </a:rPr>
              <a:t> Two Schools of Thought</a:t>
            </a:r>
            <a:r>
              <a:rPr lang="en-US" sz="2000" dirty="0" smtClean="0">
                <a:solidFill>
                  <a:srgbClr val="0070C0"/>
                </a:solidFill>
              </a:rPr>
              <a:t>…</a:t>
            </a:r>
            <a:endParaRPr lang="en-US" sz="2000" dirty="0">
              <a:solidFill>
                <a:schemeClr val="tx2"/>
              </a:solidFill>
            </a:endParaRPr>
          </a:p>
        </p:txBody>
      </p:sp>
      <p:pic>
        <p:nvPicPr>
          <p:cNvPr id="10" name="Picture 9"/>
          <p:cNvPicPr>
            <a:picLocks noChangeAspect="1"/>
          </p:cNvPicPr>
          <p:nvPr/>
        </p:nvPicPr>
        <p:blipFill>
          <a:blip r:embed="rId3"/>
          <a:stretch>
            <a:fillRect/>
          </a:stretch>
        </p:blipFill>
        <p:spPr>
          <a:xfrm>
            <a:off x="6248400" y="1430095"/>
            <a:ext cx="2667000" cy="3589254"/>
          </a:xfrm>
          <a:prstGeom prst="rect">
            <a:avLst/>
          </a:prstGeom>
        </p:spPr>
      </p:pic>
    </p:spTree>
    <p:extLst>
      <p:ext uri="{BB962C8B-B14F-4D97-AF65-F5344CB8AC3E}">
        <p14:creationId xmlns:p14="http://schemas.microsoft.com/office/powerpoint/2010/main" val="10911918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2051">
                                            <p:txEl>
                                              <p:pRg st="0" end="0"/>
                                            </p:txEl>
                                          </p:spTgt>
                                        </p:tgtEl>
                                        <p:attrNameLst>
                                          <p:attrName>style.visibility</p:attrName>
                                        </p:attrNameLst>
                                      </p:cBhvr>
                                      <p:to>
                                        <p:strVal val="visible"/>
                                      </p:to>
                                    </p:set>
                                    <p:animEffect transition="in" filter="wipe(left)">
                                      <p:cBhvr>
                                        <p:cTn id="7" dur="500"/>
                                        <p:tgtEl>
                                          <p:spTgt spid="192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22051">
                                            <p:txEl>
                                              <p:pRg st="1" end="1"/>
                                            </p:txEl>
                                          </p:spTgt>
                                        </p:tgtEl>
                                        <p:attrNameLst>
                                          <p:attrName>style.visibility</p:attrName>
                                        </p:attrNameLst>
                                      </p:cBhvr>
                                      <p:to>
                                        <p:strVal val="visible"/>
                                      </p:to>
                                    </p:set>
                                    <p:animEffect transition="in" filter="wipe(left)">
                                      <p:cBhvr>
                                        <p:cTn id="12" dur="500"/>
                                        <p:tgtEl>
                                          <p:spTgt spid="192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22051">
                                            <p:txEl>
                                              <p:pRg st="2" end="2"/>
                                            </p:txEl>
                                          </p:spTgt>
                                        </p:tgtEl>
                                        <p:attrNameLst>
                                          <p:attrName>style.visibility</p:attrName>
                                        </p:attrNameLst>
                                      </p:cBhvr>
                                      <p:to>
                                        <p:strVal val="visible"/>
                                      </p:to>
                                    </p:set>
                                    <p:animEffect transition="in" filter="wipe(left)">
                                      <p:cBhvr>
                                        <p:cTn id="17" dur="500"/>
                                        <p:tgtEl>
                                          <p:spTgt spid="192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22051">
                                            <p:txEl>
                                              <p:pRg st="3" end="3"/>
                                            </p:txEl>
                                          </p:spTgt>
                                        </p:tgtEl>
                                        <p:attrNameLst>
                                          <p:attrName>style.visibility</p:attrName>
                                        </p:attrNameLst>
                                      </p:cBhvr>
                                      <p:to>
                                        <p:strVal val="visible"/>
                                      </p:to>
                                    </p:set>
                                    <p:animEffect transition="in" filter="wipe(left)">
                                      <p:cBhvr>
                                        <p:cTn id="22" dur="500"/>
                                        <p:tgtEl>
                                          <p:spTgt spid="1922051">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22051">
                                            <p:txEl>
                                              <p:pRg st="4" end="4"/>
                                            </p:txEl>
                                          </p:spTgt>
                                        </p:tgtEl>
                                        <p:attrNameLst>
                                          <p:attrName>style.visibility</p:attrName>
                                        </p:attrNameLst>
                                      </p:cBhvr>
                                      <p:to>
                                        <p:strVal val="visible"/>
                                      </p:to>
                                    </p:set>
                                    <p:animEffect transition="in" filter="wipe(left)">
                                      <p:cBhvr>
                                        <p:cTn id="25" dur="500"/>
                                        <p:tgtEl>
                                          <p:spTgt spid="1922051">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22051">
                                            <p:txEl>
                                              <p:pRg st="5" end="5"/>
                                            </p:txEl>
                                          </p:spTgt>
                                        </p:tgtEl>
                                        <p:attrNameLst>
                                          <p:attrName>style.visibility</p:attrName>
                                        </p:attrNameLst>
                                      </p:cBhvr>
                                      <p:to>
                                        <p:strVal val="visible"/>
                                      </p:to>
                                    </p:set>
                                    <p:animEffect transition="in" filter="wipe(left)">
                                      <p:cBhvr>
                                        <p:cTn id="28" dur="500"/>
                                        <p:tgtEl>
                                          <p:spTgt spid="1922051">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22051">
                                            <p:txEl>
                                              <p:pRg st="6" end="6"/>
                                            </p:txEl>
                                          </p:spTgt>
                                        </p:tgtEl>
                                        <p:attrNameLst>
                                          <p:attrName>style.visibility</p:attrName>
                                        </p:attrNameLst>
                                      </p:cBhvr>
                                      <p:to>
                                        <p:strVal val="visible"/>
                                      </p:to>
                                    </p:set>
                                    <p:animEffect transition="in" filter="wipe(left)">
                                      <p:cBhvr>
                                        <p:cTn id="31" dur="500"/>
                                        <p:tgtEl>
                                          <p:spTgt spid="19220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05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105"/>
          <p:cNvSpPr txBox="1">
            <a:spLocks noGrp="1" noChangeArrowheads="1"/>
          </p:cNvSpPr>
          <p:nvPr/>
        </p:nvSpPr>
        <p:spPr bwMode="auto">
          <a:xfrm>
            <a:off x="85725" y="6961188"/>
            <a:ext cx="1352550" cy="115887"/>
          </a:xfrm>
          <a:prstGeom prst="rect">
            <a:avLst/>
          </a:prstGeom>
          <a:noFill/>
          <a:ln w="9525">
            <a:noFill/>
            <a:miter lim="800000"/>
            <a:headEnd/>
            <a:tailEnd/>
          </a:ln>
        </p:spPr>
        <p:txBody>
          <a:bodyPr lIns="0" tIns="0" rIns="0" bIns="0">
            <a:spAutoFit/>
          </a:bodyPr>
          <a:lstStyle/>
          <a:p>
            <a:pPr eaLnBrk="0" hangingPunct="0">
              <a:lnSpc>
                <a:spcPct val="85000"/>
              </a:lnSpc>
              <a:spcBef>
                <a:spcPct val="20000"/>
              </a:spcBef>
            </a:pPr>
            <a:r>
              <a:rPr lang="en-US" sz="900" dirty="0">
                <a:solidFill>
                  <a:schemeClr val="bg1"/>
                </a:solidFill>
              </a:rPr>
              <a:t>12/01/09 - 9pm</a:t>
            </a:r>
          </a:p>
        </p:txBody>
      </p:sp>
      <p:sp>
        <p:nvSpPr>
          <p:cNvPr id="65539" name="Rectangle 106"/>
          <p:cNvSpPr txBox="1">
            <a:spLocks noGrp="1" noChangeArrowheads="1"/>
          </p:cNvSpPr>
          <p:nvPr/>
        </p:nvSpPr>
        <p:spPr bwMode="auto">
          <a:xfrm>
            <a:off x="2695575" y="6961188"/>
            <a:ext cx="3752850" cy="117475"/>
          </a:xfrm>
          <a:prstGeom prst="rect">
            <a:avLst/>
          </a:prstGeom>
          <a:noFill/>
          <a:ln w="9525">
            <a:noFill/>
            <a:miter lim="800000"/>
            <a:headEnd/>
            <a:tailEnd/>
          </a:ln>
        </p:spPr>
        <p:txBody>
          <a:bodyPr lIns="0" tIns="0" rIns="0" bIns="0">
            <a:spAutoFit/>
          </a:bodyPr>
          <a:lstStyle/>
          <a:p>
            <a:pPr algn="ctr" eaLnBrk="0" hangingPunct="0">
              <a:lnSpc>
                <a:spcPct val="85000"/>
              </a:lnSpc>
              <a:spcBef>
                <a:spcPct val="20000"/>
              </a:spcBef>
            </a:pPr>
            <a:r>
              <a:rPr lang="en-US" sz="900" dirty="0">
                <a:solidFill>
                  <a:schemeClr val="bg1"/>
                </a:solidFill>
              </a:rPr>
              <a:t>eSlide – P6466 – The Financial Crisis and the Future of the P/C</a:t>
            </a:r>
          </a:p>
        </p:txBody>
      </p:sp>
      <p:sp>
        <p:nvSpPr>
          <p:cNvPr id="65540" name="Rectangle 110"/>
          <p:cNvSpPr txBox="1">
            <a:spLocks noGrp="1" noChangeArrowheads="1"/>
          </p:cNvSpPr>
          <p:nvPr/>
        </p:nvSpPr>
        <p:spPr bwMode="auto">
          <a:xfrm>
            <a:off x="8601075" y="6656388"/>
            <a:ext cx="447675" cy="115887"/>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E49E9257-1E9E-4115-9E11-7EEC0715408B}" type="slidenum">
              <a:rPr lang="en-US" sz="900"/>
              <a:pPr algn="r" eaLnBrk="0" hangingPunct="0">
                <a:lnSpc>
                  <a:spcPct val="85000"/>
                </a:lnSpc>
                <a:spcBef>
                  <a:spcPct val="20000"/>
                </a:spcBef>
              </a:pPr>
              <a:t>19</a:t>
            </a:fld>
            <a:endParaRPr lang="en-US" sz="900" dirty="0"/>
          </a:p>
        </p:txBody>
      </p:sp>
      <p:sp>
        <p:nvSpPr>
          <p:cNvPr id="1922051" name="Rectangle 3"/>
          <p:cNvSpPr>
            <a:spLocks noGrp="1" noChangeArrowheads="1"/>
          </p:cNvSpPr>
          <p:nvPr>
            <p:ph type="body" idx="4294967295"/>
          </p:nvPr>
        </p:nvSpPr>
        <p:spPr>
          <a:xfrm>
            <a:off x="273050" y="1271092"/>
            <a:ext cx="8642350" cy="5116051"/>
          </a:xfrm>
        </p:spPr>
        <p:txBody>
          <a:bodyPr/>
          <a:lstStyle/>
          <a:p>
            <a:pPr marL="0" indent="0" algn="ctr">
              <a:lnSpc>
                <a:spcPts val="2200"/>
              </a:lnSpc>
              <a:spcBef>
                <a:spcPct val="50000"/>
              </a:spcBef>
              <a:buNone/>
            </a:pPr>
            <a:endParaRPr lang="en-US" sz="3200" b="1" i="1" dirty="0" smtClean="0">
              <a:solidFill>
                <a:srgbClr val="FF0000"/>
              </a:solidFill>
            </a:endParaRPr>
          </a:p>
          <a:p>
            <a:pPr marL="0" indent="0" algn="ctr">
              <a:lnSpc>
                <a:spcPts val="2200"/>
              </a:lnSpc>
              <a:spcBef>
                <a:spcPct val="50000"/>
              </a:spcBef>
              <a:buNone/>
            </a:pPr>
            <a:r>
              <a:rPr lang="en-US" sz="3200" b="1" i="1" dirty="0" smtClean="0">
                <a:solidFill>
                  <a:srgbClr val="FF0000"/>
                </a:solidFill>
              </a:rPr>
              <a:t>Glass Half Empty</a:t>
            </a:r>
          </a:p>
          <a:p>
            <a:pPr>
              <a:lnSpc>
                <a:spcPts val="2200"/>
              </a:lnSpc>
              <a:buFont typeface="Wingdings" panose="05000000000000000000" pitchFamily="2" charset="2"/>
              <a:buChar char="q"/>
            </a:pPr>
            <a:r>
              <a:rPr lang="en-US" dirty="0" smtClean="0"/>
              <a:t>On-Demand companies: software-driven marketplaces;                                                                  </a:t>
            </a:r>
            <a:r>
              <a:rPr lang="en-US" b="1" dirty="0" smtClean="0"/>
              <a:t>“</a:t>
            </a:r>
            <a:r>
              <a:rPr lang="en-US" b="1" i="1" dirty="0" smtClean="0"/>
              <a:t>platforms</a:t>
            </a:r>
            <a:r>
              <a:rPr lang="en-US" b="1" dirty="0" smtClean="0"/>
              <a:t>” rather than “</a:t>
            </a:r>
            <a:r>
              <a:rPr lang="en-US" b="1" i="1" dirty="0" smtClean="0"/>
              <a:t>employers</a:t>
            </a:r>
            <a:r>
              <a:rPr lang="en-US" b="1" dirty="0" smtClean="0"/>
              <a:t>”</a:t>
            </a:r>
          </a:p>
          <a:p>
            <a:pPr>
              <a:lnSpc>
                <a:spcPts val="2200"/>
              </a:lnSpc>
              <a:buFont typeface="Wingdings" panose="05000000000000000000" pitchFamily="2" charset="2"/>
              <a:buChar char="q"/>
            </a:pPr>
            <a:r>
              <a:rPr lang="en-US" b="1" dirty="0"/>
              <a:t>Jobs reduced to freelanced, temporary “gigs”</a:t>
            </a:r>
          </a:p>
          <a:p>
            <a:pPr>
              <a:lnSpc>
                <a:spcPts val="2200"/>
              </a:lnSpc>
              <a:buFont typeface="Wingdings" panose="05000000000000000000" pitchFamily="2" charset="2"/>
              <a:buChar char="q"/>
            </a:pPr>
            <a:r>
              <a:rPr lang="en-US" b="1" dirty="0" smtClean="0"/>
              <a:t>Low skill workers and those who lack                                                                                   flexibility are left further behind</a:t>
            </a:r>
          </a:p>
          <a:p>
            <a:pPr>
              <a:lnSpc>
                <a:spcPts val="2200"/>
              </a:lnSpc>
              <a:buFont typeface="Wingdings" panose="05000000000000000000" pitchFamily="2" charset="2"/>
              <a:buChar char="q"/>
            </a:pPr>
            <a:r>
              <a:rPr lang="en-US" b="1" dirty="0" smtClean="0"/>
              <a:t>Workers treated as independent contractors                                                                              without basic worker rights</a:t>
            </a:r>
          </a:p>
          <a:p>
            <a:pPr lvl="1">
              <a:lnSpc>
                <a:spcPts val="2200"/>
              </a:lnSpc>
            </a:pPr>
            <a:r>
              <a:rPr lang="en-US" dirty="0" smtClean="0"/>
              <a:t>Stability, Retirement Benefits, Sick Pay,  Overtime                                                                                    Maternity Leave</a:t>
            </a:r>
          </a:p>
          <a:p>
            <a:pPr lvl="1">
              <a:lnSpc>
                <a:spcPts val="2200"/>
              </a:lnSpc>
            </a:pPr>
            <a:r>
              <a:rPr lang="en-US" dirty="0" smtClean="0"/>
              <a:t>Health Insurance, Liability Coverage,  WC Coverage                                                                                     </a:t>
            </a:r>
          </a:p>
          <a:p>
            <a:pPr>
              <a:lnSpc>
                <a:spcPts val="2200"/>
              </a:lnSpc>
              <a:buFont typeface="Wingdings" panose="05000000000000000000" pitchFamily="2" charset="2"/>
              <a:buChar char="q"/>
            </a:pPr>
            <a:r>
              <a:rPr lang="en-US" b="1" dirty="0" smtClean="0"/>
              <a:t>Enormous </a:t>
            </a:r>
            <a:r>
              <a:rPr lang="en-US" b="1" dirty="0"/>
              <a:t>valuations: extraction of resources </a:t>
            </a:r>
            <a:r>
              <a:rPr lang="en-US" b="1" dirty="0" smtClean="0"/>
              <a:t>that </a:t>
            </a:r>
            <a:r>
              <a:rPr lang="en-US" b="1" dirty="0"/>
              <a:t>otherwise would go to benefits, </a:t>
            </a:r>
            <a:r>
              <a:rPr lang="en-US" b="1" dirty="0" smtClean="0"/>
              <a:t>investments </a:t>
            </a:r>
            <a:r>
              <a:rPr lang="en-US" b="1" dirty="0"/>
              <a:t>in safety, training, etc.</a:t>
            </a:r>
          </a:p>
          <a:p>
            <a:pPr lvl="1">
              <a:lnSpc>
                <a:spcPts val="2200"/>
              </a:lnSpc>
            </a:pPr>
            <a:endParaRPr lang="en-US" dirty="0" smtClean="0"/>
          </a:p>
        </p:txBody>
      </p:sp>
      <p:sp>
        <p:nvSpPr>
          <p:cNvPr id="3" name="AutoShape 2"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57785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2"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730250" y="625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6" descr="data:image/jpeg;base64,/9j/4AAQSkZJRgABAQAAAQABAAD/2wCEAAkGBxMSEhUSExQWFRUXGBwbGRgXGSAYGhggGxweHRkeIB8gHCsgIRolHR0UITEhJSkrLy4uHR8zODM1NygtLiwBCgoKDg0OGxAQGiwkICYsLC0sLCwsLCwsLCwsLCwsLCwsLSwsLCwsLCwsLCwsLCwsLCwsLCwsLCwsLCwsLCwsLP/AABEIAEwBQAMBEQACEQEDEQH/xAAbAAEAAwEBAQEAAAAAAAAAAAAABQYHBAIDAf/EAEAQAAEDAgMFBAYHBwQDAAAAAAEAAgMEEQUGEgchMVFhEyJBcRQygZGxwTRCUnOhstEjJDVicoLhF0OS8BUzU//EABoBAQADAQEBAAAAAAAAAAAAAAABAgMEBQb/xAAyEQACAgECBQIDBwQDAAAAAAAAAQIDEQQhEhMxQVEFMiJhgRUzQnGhseEUNJHBI9Hw/9oADAMBAAIRAxEAPwDcUAQBAEBQp8110zJXUtM0sa5zA6+p4t46VjxyfRHlS1d84ydcdunzOPB8drHXMM7ah49eCVgjkHPTbioUpdnkzp1Fz3jLifhrDLhl7McVWCG3ZK3143bnN/UdVpGakejRqY27LZ90TKudAQBAEAQBAEAQBAEAQBAEAQBAEAQBAEAQBAEAQBAEAQBAEAQBAEAQBAEAQHl7w0EkgAcSdwCENpbsg6rOFFGbGdpP8t3fBV44+TmnraI9ZFPZmWnpax00D+0gnN5WWILHfaF+N7n8VlxJSyuh5v8AV1U3ccHmMuq8fMteM4BBXMbNE4MkteOaPj0vbiFpKKluehbp6748UXv2aK3JTyTydlL+74jELxSt3NnA+PXzWfV4ezORxlOXDL4bF0fktOVcf9Ja6OQaKiI2kZ8x0K0hLPXqdum1HMWJbSXVE8rnUEAQBAEAQBAEAQBAEAQBAEAQBAEAQBAEAQBAEAQBAEAQBAEAQBAEAQEDmrM8VEy7u9I4dxgNr9Tyb1VJzUTl1WrjRHfd9kUZmEYjih7SV3Zx/V1XDf7WePmVlwymeVyNTq/im8Ik49lrbd6pdfowAfEq3K+ZsvSI43l+hHYls1nYLxSNl/lI0O+JB/BQ62jC30maWYPJEYFj9Rh0hYWnTfvxP3e0cj1VVJxZz0am3Sy4WtvBorailxWEaH6ZGd5p4SRO8CP+2K12mj21OrVw+F7/AKoh8aMsWiv02npzoqGt4SMP1h08R/hVllfF46nPdxRxd+KO0vmi8UVYyZgfG4OaRe4N1qnk9KE4zWYs+6kuEAQBAEAQBAEAQBAEAQBAEAQBAEAQBAEAQBAEAQBAEAQBAEAQBAVnNGKziaKkpSGyyAuc87wxo8bc+Kzm3nCOLU2z41VX1ffwcuGZItUekVU3pLgBp1NtvHPebgeARV75byZ16D/k47ZcTLbNK1gLnENaOJJsAtD0G0lllenzzQtNu2B8gSFTmR8nI9fQn7iVwvGYKgXhka/mAd49nFWUk+hvXfXZ7Hk+eN4DBVt0zMuRwcNzm+RUSin1K3aeu5YmiIwDIsFLL22p8jh6uqwDfdxKrGtJ5OfT+n10y4s5ZZ3xggggEEWN/EclodzSfUoWL4RQQVLIYp30lRJvboJ079wuOG83sLrPlrtscE9HWpfA3F/IlMHxmeGcUdbYucP2Uw3CS3EEfaSMmnwyLVXzhZyrfo/JZMRrGwxPldfSxpcbcdy0O1vCyZFNtRrHElrImNPBpBcQOp5qDm58jx/qdXcov+J/VCOdInck54qqqrZBKI9Ba4nS0g7rW8VJeu1ylhmlodAQBAEAQFK2j5onoTT9jo/adpq1C/q6LW3/AMxQxtm44wSmSMyen05kLdD2O0PANxcAG46EEIXrnxLJYULkdmGsdDTSystqYwkX4XUSeFkxvm4VykuyMz/1GrOUX/H/ACseZI8L7Wu+R6ZtIqxxbEfYR805kiV6tb3SLvlLN0dbduns5Wi5be4I5g8lpGfEerpNbHULHRlkVztCAICLzLjApIHTFuojcBwuTw9irJ4WTDU3qmtzZW8jZsnrJ3slDA0M1DSOvO6pCbbwzi0OtnfNqXQvC1PUCAoedM7yU03YQtbdoBc52/jwACynNp4R5Ot9QlTPggi15erXTU0Ur7antBNuC0i8rJ6Gnm51qT7kipNiOzHXup6WaZoBcxhcAeFx8kKyeE2Z1s/zlVz1jYZX9qx7XeAGiwvqFvDw9oQwrsk5YZ2Zk2hTRzvjga0NjcWkuFy4g2PkLrGVjzsebqfU5RscILpsaPA67Wk+IB/BbHtReVkqOcA5lbQyRG0rnOZY8CzcXfErOfuTR5+rzG6tx6vb6FxWh6JQIaZ2LzOkkcW0cTi1jBu7UjiT0/7zWOOY/keUovWTcn7F0+Za4Mu0rG6RBHbq0FacK8HctNUlhRRV8yZN7L96obxyM3lo4OA5fp4rOVeN4nDqNFwf8lOzXYs2V8ZFXTsm4Hg4cnDitIy4lk7dNfzq1IllY6AgIvEsvU88sc0sYdJEbtd7bi/Ox3oVcE3lkZtDptVI6UevC4SNPIg7/eFnb7c+Dl10M1cXdbk0GNqaezxdsrN44bnDetEdMXxwT8lGzfkijp6OWWOMh7W3adRNkM51xUcozvLNGyargikF2PeA4cLixUGEFmSRpOMU+H4MWzxxl07gRGzUd/DUTyHDepN5cNe/cqNTtIr3G4exg5Btx7yoM3dIlIdqkwgLXRMM9xpd9QjxJHEEfihbnvBP5DzrLVmo9IEbGRMa7U24te9738gpL12OWclaxzafUPeRTBscd+6XDU9w5kcBfkoM5XN9D8wXafURuHpIbLHfvFo0vaOYHA25KRG5rqd+2WUPFE5pu1wlIPMHsiEJv7HRsdmaynq3uIa1sgJJ4ABguUJo6Mjq3ajUulcKeJhjLrRhwJe7wHDxPJQQ73nYuuLmc4ZMajT2piJcGCwbfw38SOaiftZGqzyJZ8GVZdpWy1MMbxdrngEdFgll4PmtLBTujGXTJoGZMhU7YHyQ3Y9jS7ebg2FyCtJVpLY9rU+nVctuOzRRco1DmVlO5u68jWnyduPxWceqPH0c3G+OPJomcM7ild2MLQ+X6xPqs5eZ6LWU8bI9vWeoKl8Md3+xTW7QK0OvrYemncs+OR5i9UvzklazaZKWs7OJodbv6rkX6dFZ2PsdE/V3hcK/M+2YMWfVYSJpAA4ygd3huKN5hll9Tc7tHxvyVTLGPGifJI1gc5zNIubAb73Konh5PN0mq/p23jJ3jP8AW3vrZ5aRZTxyNvtS8vGUM6Nqz2UjezltcAG7Xc7dei0jPOzPW0evjf8AC9mULaH9Pl8m/BZz9zPH9S/uGfePPU8cMcMIawMaAXHvFx+ACcbSwi69SnGChBdDowzaNUscO1DZW+Nhpd7DwUqxovV6rYn8ayjRzjUL6V1SDri0EkW39QRz8LLXiWMnt/1EHVzF0KFkrHWOrQyKmhhbJe5aLusATa/ms4zbZ52k1ztu4VFJFSzB9KqPvpPzlZvqzx9T99P83+5omRM2zVUxhkawNay403vuIC1hNt4Pc0OtndLhkux15j3YnQk8LPA89ymXuRpqP7mv6lmxIEwyBvHQ63nY2V30O2z2PHhkTkNjRQU+nxYCfM8fxVKvYjHRpKmOCfWh0hAU7IEYbJWtb6gn7vuN/ks6+552hWJWJdMk3mHFPRmNkcCYr6ZCOLARud7/AIq0pY3Oq+3lpSfTuVTBM+6dUcrJJWtNmysaSXDw1N8DZZqzHU8+j1Fe2Sbx3RKnPkP1Yah3lGVbmI6H6hDtF/4OOvlq8Sb2DYHU8DiNb5PWcOQCh8U9sbGc5XalcKjwx7t9S6wxhrQ0cAAB7FqeklhYRX9of8PqP6fmhWz2sx/JX0+m+8HwKg5a/cjo2iV5kr5y7hH3B0DRv/G6C15kzRclZKpo6dkkrGyyyNDnFwuBcX0gcgpOiutJblY2oZWiptFRA3Q17tL2DgCd7SPcd3koMroJbo4dnlC6ePEIWes+BoF+d3KSKlnKK9hVa+jqWvdGC+Mm8cgt0I8+qgzT4WXajxjCKyUuqYOxkfa5cToJ4cRuHghspVye6PO1ymZEyhjjFmNbKGi9937KykXLGMFIjxV7aZ9K3cx8gkeRxdZoaGn+XdfzUGOdsGh7JsuRlprXlr3XLYx/87esT/Md3kPNSb0w/EXPOP0Ko+7KrP2sjV/cS/IxXC60wSsmaASw3APArBPG58rTY65qa7E/jmeqipiMRa2NrvW03JI5eSlzbR3X+pWWx4cYPeRsFe5/pb2kRQgvBP1nAbreXG6QWXknQad55slstyv0cT6qdrSe/M/eTzcd6qtzjjF3W4fVs2SlyjRsj7PsWuFt5cLuPW66FCJ9NHR0xjw8Jlmc8FFJUmNvqOGpt/AHw9ixksPB8/rtOqbMLoyYk/gjfvfmp/AdUv7D6kZkbAmVdQWyX0MbqcB9bfYDyURXEzn9P00brPi6I0vEsn0ksZjETWG3dc0WIPzWrgme7boqZx4cYMdpZnU87XA96KT8psffvWB8zCTptz4ZL7QHXrpT0b+UK0/czp9R3vZdckZTgFOyaVgkkkF+9vDQeAAV4QWMs9XQ6KuNalJZbITaNliKBrZ4W6Gk6XNHC54EfionHG6OT1LSQrSsgseTgynVn0LEITw7MPHS9w73933KsXs0Y6Sb/p7Y/I5dnv0+H+78pSHuRT0379EVmH6VUffSfnKrLuc2p+/l+b/c3TD6SNjWuaxrSWjeAB4LpSPrK4RSTSK9tDgcIoqpgu6mkD7c2nc75KlnTPg5NfFqKsj1i8/QstFVNljbIw3a4Ag+aunk7YTU4qS7nLguG+jtfGCDHrLox4tDt5b5A3t0PRIrBnTVy04rp2/6JFSbEHmzGzTRfs2OfK+4Y1oJ9psOAVJywjl1V/Khsst9DMqrHZYI44Ymvh0u1ue8WfI/xPLT0WOcLB4dmpnXFQgmu+/VstmD7QoJWdnVt0EixNtTHfotFYu56FPqddi4bFj9iLxd1JTFs+Hz2l1gdixxcJATvFvBUlwreLMreTW1OiW/hdzT2G4BIsbcOS6D2l0PSEhAVzaH/D6j+n5oUs9rMfyV9PpvvB8CoOWv3I79peGGGukJHdm77Tz8HD2H4oTasSLTlDaLCyBsNTqY6NoaHgag8Dhw4FSaQuWMMr+0LODa0siiBELDqudxe61gbeAAv71BSyzi2R9tmGIej+mzFrnhkTHFrbXIBde11IpeMsmpM54bXPEdTTloP+5Jps32g3F0L8yEtmih5npKaOdzKWTtIrDfxsTxF/FQYzST2JHMkj3Yfhhf9mcNv9kGMN/CyFp+2J1ZVy76bQVLWgdtHMHxnxP7MXYT9k/HehMIcUWcOSs1voJHXaXxv3PZexaRuuAfrDeCD8kK12cJoVbm6nrqOqZFr1NhLnBzbWF7ceCiftZOpsUqZ48Gc4DRtmqIonX0vdY24i6wSy8HzemrVlqi+56xnDJKOcxP9Zpu1w4OHg4fojWHgm+menswy64btBErWU8sJu+0bnNIt3t17W68FdWdmj1avU1YlCUeuxRnxyUlRp4SQv4/0ncfIix9qzW23g8mSlRb80zTqXaLSmMOfqa+29lr7+h5LZWI96HqlLjl9TOcy40ayd0xGkWs1t72A+ayby8nh6vUO+ziLBJ/BG/e/NW/Ad0v7D6kLlHHvQp+0LdTXDS4DjbmOoUReHk5NFqeRPL6F9xPaNTtjJh1PkI3NIsAepWjsXY9i31SpRzHdmb4NROqahkY3l77uPS93H4rFLLweHRW7rUvJJ7QR+/Sjo38qtP3M39S+/ZYsnZ6iihbBUXaWCzXAXBHhfkQrRnhYZ3aP1GEYKFnYic85tFZpiiBETTck8XHw3eAG/3qJy4jl1+uV2IQ6H0yth5bh9dORuezS3qG31HyuQPYkVs2X0tTWlsm+6I/Z79Ph/u/KVEPcjH0379HLnGhdFWTtd9Z5eDzDzcfEj2KJLdoy1tbrvlnu8/5NDyTm81ZEDo9LmMuXA3BtYcPBawnnY9rQ63nfC1ukW2oha9rmOF2uBBHMHitD0ZRUlhmfYViTsJnNJUEup3G8Un2R+nPl7VinwPD6HkVWvST5VntfRmhRStcA5pDmneCDcFbHrpprKPaEhAUjPWboo2OgjDJZDuN7Oazz5u6LKc+yPL12thCPAt3+xmWHUL55GxRi7nGw6cyegWXyR4FVUrZqMTbMDy3BTMYGsaXtG+S3eJ8SuiMUj6ujTV1RSS38kwrHQEAQHwraVssbo3i7XggjoUIazsUfCNmbaeojnbUuIjdqDCwXPTVq/GyGMacPOS1Zjy/DWxdnMOG9rhucw8x+iGsoqSwzO5tk04J0VMZb4FzCD+BIQw5D8knTbKYxC5r5yZiQRIG7m28A2+8HxJKFlQsdSZydkkUDpXGbthK0NILNNrX/mN73QtCvh7kBjOyoOeXU0wY0/7b2khvk4G9uhCFJUeGeMK2UWeDUzhzAfUjaRq6FxO4eQQKjyyyZvyW2uEDWy9g2EOAAZqBDtNvrC1tP4oXnXxYOjJeVf8Ax7JGdr2vaODr6dFrC1vWN0JrhwHzzHkalrHF7gY5DxfHuJ8xax+KCVUZEZg2zoU7ahoqC7touz3x207739bf5blDWVgylp8wlHPVYGD7O+wmjm9I1aHX09na/t1lUVeHnJw0el8qxT484+X8lnx3AYatmmVtyPVcNzm+RVpRT6noX6eFyxNFTp9mgZK2QVJs1wcAYxfcb2vq+Spy/medH0lRmpKfT5fyTmacoRVtn37OUbtYF7jk4X3hWlBM69VooX79H5KiNmE1988duek393+VTlvyed9jyz7kStZszic1gjmcwtFnEt1a+ttQsp5R0WekwaSjLH0zn9USDsmXoRR9twfq16Ot7adXzVuD4cGz0GdPyeLv1x/rP+yNp9mUYY8OmLnOA0ODNOgi9/rG4O7d0VeV8znh6RFRalLPjbGP1I0bMJr/APvjtz0m/u/yo5b8mP2PLPuRccr5VhogS275CO893HyA8Arxgonp6XRwoW278kTmHIPpU75/SNGq3d7PVawtx1hQ68vOTm1PpvOs4+LH0/k4MR2Zg6TDMAQAHBzdxPMWO6/LeodXhmVvpKeOBnnDNmNnAzzBzR9VgIv/AHE7vYEVXlkVekJPM5fRF1r8Ja+mdTMtG0s0CwvpHldaNbYPUspUqnWtljBW8vZB9FnZP6Rr037vZ6b3FuOsqirw8nDpvTeTZx8Wfp/JYMey/BWNDZW7x6rhuc2/I/JWlFPqdt+mruWJoicr5MFFM6UTF4LdOkttbfzv8lWMMPJzaXQKibkpZ+ha1oegcOMYTFVRmOVtx4HxaeYPgVDSfUyuphbHhmjO58AxHDiTSvdJFxs0X97N+/q3iseGUeh48tPqdM81PK/92Ob/AFGrG91zY9XVpBHsuo5jM/tW5bNIisUzhV1A0ul0tP1Yxpv7t/4qHNvuc9uvvsWM4XyP3BMo1VSRpjMbPtvBaPYOJ9iKLfQijQXWvpheWanljLMVEzu96QjvPPE9ByHRbxion0Gm0kKI4XXyTisdQQBAEAQBAEAQBAEAQBAEAQBAEAQBAEAQBAEAQBAEAQBAEAQBAEAQBAEAQBAfKemY/wBdjXf1AH4oVlCMuqPMNFGw3bGxp5hoHwCjBCriuiR91JcIAgCAIAgCAIAgCAIAgCAIAgCAIAgCAIAgCAIAgCAIAgCAIAgCAIAgCAID/9k="/>
          <p:cNvSpPr>
            <a:spLocks noChangeAspect="1" noChangeArrowheads="1"/>
          </p:cNvSpPr>
          <p:nvPr/>
        </p:nvSpPr>
        <p:spPr bwMode="auto">
          <a:xfrm>
            <a:off x="882650" y="77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ext Box 4"/>
          <p:cNvSpPr txBox="1">
            <a:spLocks noChangeArrowheads="1"/>
          </p:cNvSpPr>
          <p:nvPr/>
        </p:nvSpPr>
        <p:spPr bwMode="auto">
          <a:xfrm>
            <a:off x="114173" y="6387143"/>
            <a:ext cx="8763000" cy="431529"/>
          </a:xfrm>
          <a:prstGeom prst="rect">
            <a:avLst/>
          </a:prstGeom>
          <a:noFill/>
          <a:ln w="9525">
            <a:noFill/>
            <a:miter lim="800000"/>
            <a:headEnd/>
            <a:tailEnd/>
          </a:ln>
        </p:spPr>
        <p:txBody>
          <a:bodyPr lIns="92075" tIns="46038" rIns="92075" bIns="46038">
            <a:spAutoFit/>
          </a:bodyPr>
          <a:lstStyle/>
          <a:p>
            <a:endParaRPr lang="en-US" sz="1100" dirty="0" smtClean="0"/>
          </a:p>
          <a:p>
            <a:r>
              <a:rPr lang="en-US" sz="1100" dirty="0" smtClean="0"/>
              <a:t>Sources: Wall Street Journal; The Economist; Fortune; Insurance </a:t>
            </a:r>
            <a:r>
              <a:rPr lang="en-US" sz="1100" dirty="0"/>
              <a:t>Information </a:t>
            </a:r>
            <a:r>
              <a:rPr lang="en-US" sz="1100" dirty="0" smtClean="0"/>
              <a:t>Institute research.</a:t>
            </a:r>
            <a:endParaRPr lang="en-US" sz="1100" dirty="0"/>
          </a:p>
        </p:txBody>
      </p:sp>
      <p:sp>
        <p:nvSpPr>
          <p:cNvPr id="16" name="Rectangle 15"/>
          <p:cNvSpPr/>
          <p:nvPr/>
        </p:nvSpPr>
        <p:spPr>
          <a:xfrm>
            <a:off x="253759" y="349135"/>
            <a:ext cx="6889750" cy="707886"/>
          </a:xfrm>
          <a:prstGeom prst="rect">
            <a:avLst/>
          </a:prstGeom>
        </p:spPr>
        <p:txBody>
          <a:bodyPr wrap="square">
            <a:spAutoFit/>
          </a:bodyPr>
          <a:lstStyle/>
          <a:p>
            <a:r>
              <a:rPr lang="en-US" sz="2000" dirty="0">
                <a:solidFill>
                  <a:schemeClr val="tx2"/>
                </a:solidFill>
              </a:rPr>
              <a:t>Employment</a:t>
            </a:r>
            <a:br>
              <a:rPr lang="en-US" sz="2000" dirty="0">
                <a:solidFill>
                  <a:schemeClr val="tx2"/>
                </a:solidFill>
              </a:rPr>
            </a:br>
            <a:r>
              <a:rPr lang="en-US" sz="2000" dirty="0">
                <a:solidFill>
                  <a:schemeClr val="tx2"/>
                </a:solidFill>
              </a:rPr>
              <a:t>…..Labor on </a:t>
            </a:r>
            <a:r>
              <a:rPr lang="en-US" sz="2000" dirty="0" smtClean="0">
                <a:solidFill>
                  <a:schemeClr val="tx2"/>
                </a:solidFill>
              </a:rPr>
              <a:t>Demand….</a:t>
            </a:r>
            <a:r>
              <a:rPr lang="en-US" sz="2000" dirty="0">
                <a:solidFill>
                  <a:srgbClr val="0070C0"/>
                </a:solidFill>
              </a:rPr>
              <a:t> Two Schools of Thought</a:t>
            </a:r>
            <a:r>
              <a:rPr lang="en-US" dirty="0" smtClean="0">
                <a:solidFill>
                  <a:srgbClr val="0070C0"/>
                </a:solidFill>
              </a:rPr>
              <a:t>…</a:t>
            </a:r>
            <a:endParaRPr lang="en-US" dirty="0">
              <a:solidFill>
                <a:schemeClr val="tx2"/>
              </a:solidFill>
            </a:endParaRPr>
          </a:p>
        </p:txBody>
      </p:sp>
      <p:pic>
        <p:nvPicPr>
          <p:cNvPr id="17" name="Picture 16"/>
          <p:cNvPicPr>
            <a:picLocks noChangeAspect="1"/>
          </p:cNvPicPr>
          <p:nvPr/>
        </p:nvPicPr>
        <p:blipFill>
          <a:blip r:embed="rId3"/>
          <a:stretch>
            <a:fillRect/>
          </a:stretch>
        </p:blipFill>
        <p:spPr>
          <a:xfrm>
            <a:off x="6284874" y="1447800"/>
            <a:ext cx="2667000" cy="4190443"/>
          </a:xfrm>
          <a:prstGeom prst="rect">
            <a:avLst/>
          </a:prstGeom>
        </p:spPr>
      </p:pic>
    </p:spTree>
    <p:extLst>
      <p:ext uri="{BB962C8B-B14F-4D97-AF65-F5344CB8AC3E}">
        <p14:creationId xmlns:p14="http://schemas.microsoft.com/office/powerpoint/2010/main" val="26048961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2051">
                                            <p:txEl>
                                              <p:pRg st="1" end="1"/>
                                            </p:txEl>
                                          </p:spTgt>
                                        </p:tgtEl>
                                        <p:attrNameLst>
                                          <p:attrName>style.visibility</p:attrName>
                                        </p:attrNameLst>
                                      </p:cBhvr>
                                      <p:to>
                                        <p:strVal val="visible"/>
                                      </p:to>
                                    </p:set>
                                    <p:animEffect transition="in" filter="wipe(left)">
                                      <p:cBhvr>
                                        <p:cTn id="7" dur="500"/>
                                        <p:tgtEl>
                                          <p:spTgt spid="19220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22051">
                                            <p:txEl>
                                              <p:pRg st="2" end="2"/>
                                            </p:txEl>
                                          </p:spTgt>
                                        </p:tgtEl>
                                        <p:attrNameLst>
                                          <p:attrName>style.visibility</p:attrName>
                                        </p:attrNameLst>
                                      </p:cBhvr>
                                      <p:to>
                                        <p:strVal val="visible"/>
                                      </p:to>
                                    </p:set>
                                    <p:animEffect transition="in" filter="wipe(left)">
                                      <p:cBhvr>
                                        <p:cTn id="12" dur="500"/>
                                        <p:tgtEl>
                                          <p:spTgt spid="19220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22051">
                                            <p:txEl>
                                              <p:pRg st="3" end="3"/>
                                            </p:txEl>
                                          </p:spTgt>
                                        </p:tgtEl>
                                        <p:attrNameLst>
                                          <p:attrName>style.visibility</p:attrName>
                                        </p:attrNameLst>
                                      </p:cBhvr>
                                      <p:to>
                                        <p:strVal val="visible"/>
                                      </p:to>
                                    </p:set>
                                    <p:animEffect transition="in" filter="wipe(left)">
                                      <p:cBhvr>
                                        <p:cTn id="17" dur="500"/>
                                        <p:tgtEl>
                                          <p:spTgt spid="19220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22051">
                                            <p:txEl>
                                              <p:pRg st="4" end="4"/>
                                            </p:txEl>
                                          </p:spTgt>
                                        </p:tgtEl>
                                        <p:attrNameLst>
                                          <p:attrName>style.visibility</p:attrName>
                                        </p:attrNameLst>
                                      </p:cBhvr>
                                      <p:to>
                                        <p:strVal val="visible"/>
                                      </p:to>
                                    </p:set>
                                    <p:animEffect transition="in" filter="wipe(left)">
                                      <p:cBhvr>
                                        <p:cTn id="22" dur="500"/>
                                        <p:tgtEl>
                                          <p:spTgt spid="19220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22051">
                                            <p:txEl>
                                              <p:pRg st="5" end="5"/>
                                            </p:txEl>
                                          </p:spTgt>
                                        </p:tgtEl>
                                        <p:attrNameLst>
                                          <p:attrName>style.visibility</p:attrName>
                                        </p:attrNameLst>
                                      </p:cBhvr>
                                      <p:to>
                                        <p:strVal val="visible"/>
                                      </p:to>
                                    </p:set>
                                    <p:animEffect transition="in" filter="wipe(left)">
                                      <p:cBhvr>
                                        <p:cTn id="27" dur="500"/>
                                        <p:tgtEl>
                                          <p:spTgt spid="1922051">
                                            <p:txEl>
                                              <p:pRg st="5" end="5"/>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22051">
                                            <p:txEl>
                                              <p:pRg st="6" end="6"/>
                                            </p:txEl>
                                          </p:spTgt>
                                        </p:tgtEl>
                                        <p:attrNameLst>
                                          <p:attrName>style.visibility</p:attrName>
                                        </p:attrNameLst>
                                      </p:cBhvr>
                                      <p:to>
                                        <p:strVal val="visible"/>
                                      </p:to>
                                    </p:set>
                                    <p:animEffect transition="in" filter="wipe(left)">
                                      <p:cBhvr>
                                        <p:cTn id="30" dur="500"/>
                                        <p:tgtEl>
                                          <p:spTgt spid="1922051">
                                            <p:txEl>
                                              <p:pRg st="6" end="6"/>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22051">
                                            <p:txEl>
                                              <p:pRg st="7" end="7"/>
                                            </p:txEl>
                                          </p:spTgt>
                                        </p:tgtEl>
                                        <p:attrNameLst>
                                          <p:attrName>style.visibility</p:attrName>
                                        </p:attrNameLst>
                                      </p:cBhvr>
                                      <p:to>
                                        <p:strVal val="visible"/>
                                      </p:to>
                                    </p:set>
                                    <p:animEffect transition="in" filter="wipe(left)">
                                      <p:cBhvr>
                                        <p:cTn id="33" dur="500"/>
                                        <p:tgtEl>
                                          <p:spTgt spid="1922051">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22051">
                                            <p:txEl>
                                              <p:pRg st="8" end="8"/>
                                            </p:txEl>
                                          </p:spTgt>
                                        </p:tgtEl>
                                        <p:attrNameLst>
                                          <p:attrName>style.visibility</p:attrName>
                                        </p:attrNameLst>
                                      </p:cBhvr>
                                      <p:to>
                                        <p:strVal val="visible"/>
                                      </p:to>
                                    </p:set>
                                    <p:animEffect transition="in" filter="wipe(left)">
                                      <p:cBhvr>
                                        <p:cTn id="38" dur="500"/>
                                        <p:tgtEl>
                                          <p:spTgt spid="192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05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427024"/>
            <a:ext cx="6840000" cy="720000"/>
          </a:xfrm>
        </p:spPr>
        <p:txBody>
          <a:bodyPr/>
          <a:lstStyle/>
          <a:p>
            <a:r>
              <a:rPr lang="en-GB" sz="2000" kern="1200" dirty="0" smtClean="0">
                <a:solidFill>
                  <a:schemeClr val="tx2"/>
                </a:solidFill>
                <a:latin typeface="+mj-lt"/>
                <a:ea typeface="+mj-ea"/>
                <a:cs typeface="+mj-cs"/>
              </a:rPr>
              <a:t>Sharing Economy </a:t>
            </a:r>
            <a:br>
              <a:rPr lang="en-GB" sz="2000" kern="1200" dirty="0" smtClean="0">
                <a:solidFill>
                  <a:schemeClr val="tx2"/>
                </a:solidFill>
                <a:latin typeface="+mj-lt"/>
                <a:ea typeface="+mj-ea"/>
                <a:cs typeface="+mj-cs"/>
              </a:rPr>
            </a:br>
            <a:r>
              <a:rPr lang="en-GB" sz="2000" kern="1200" dirty="0" smtClean="0">
                <a:solidFill>
                  <a:schemeClr val="tx2"/>
                </a:solidFill>
                <a:latin typeface="+mj-lt"/>
                <a:ea typeface="+mj-ea"/>
                <a:cs typeface="+mj-cs"/>
              </a:rPr>
              <a:t>Agenda</a:t>
            </a:r>
            <a:r>
              <a:rPr lang="en-US" sz="2000" dirty="0" smtClean="0"/>
              <a:t>    </a:t>
            </a:r>
            <a:endParaRPr lang="en-US" sz="2000" dirty="0"/>
          </a:p>
        </p:txBody>
      </p:sp>
      <p:graphicFrame>
        <p:nvGraphicFramePr>
          <p:cNvPr id="7" name="Diagram 6"/>
          <p:cNvGraphicFramePr/>
          <p:nvPr>
            <p:extLst>
              <p:ext uri="{D42A27DB-BD31-4B8C-83A1-F6EECF244321}">
                <p14:modId xmlns:p14="http://schemas.microsoft.com/office/powerpoint/2010/main" val="2507807095"/>
              </p:ext>
            </p:extLst>
          </p:nvPr>
        </p:nvGraphicFramePr>
        <p:xfrm>
          <a:off x="280147" y="1323041"/>
          <a:ext cx="8547100" cy="5091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7644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20</a:t>
            </a:fld>
            <a:endParaRPr lang="en-US" dirty="0" smtClean="0">
              <a:solidFill>
                <a:srgbClr val="000000"/>
              </a:solidFill>
            </a:endParaRPr>
          </a:p>
        </p:txBody>
      </p:sp>
      <p:sp>
        <p:nvSpPr>
          <p:cNvPr id="5124" name="Rectangle 3"/>
          <p:cNvSpPr>
            <a:spLocks noGrp="1" noChangeArrowheads="1"/>
          </p:cNvSpPr>
          <p:nvPr>
            <p:ph type="title"/>
          </p:nvPr>
        </p:nvSpPr>
        <p:spPr>
          <a:xfrm>
            <a:off x="228600" y="317113"/>
            <a:ext cx="8227421" cy="625623"/>
          </a:xfrm>
        </p:spPr>
        <p:txBody>
          <a:bodyPr/>
          <a:lstStyle/>
          <a:p>
            <a:r>
              <a:rPr lang="en-US" sz="2000" dirty="0" smtClean="0"/>
              <a:t>Sharing Economy</a:t>
            </a:r>
          </a:p>
        </p:txBody>
      </p:sp>
      <p:sp>
        <p:nvSpPr>
          <p:cNvPr id="14" name="AutoShape 6"/>
          <p:cNvSpPr>
            <a:spLocks noChangeArrowheads="1"/>
          </p:cNvSpPr>
          <p:nvPr/>
        </p:nvSpPr>
        <p:spPr bwMode="blackWhite">
          <a:xfrm>
            <a:off x="914400" y="1600200"/>
            <a:ext cx="7162800" cy="1219200"/>
          </a:xfrm>
          <a:prstGeom prst="wedgeRectCallout">
            <a:avLst>
              <a:gd name="adj1" fmla="val 45248"/>
              <a:gd name="adj2" fmla="val 1804"/>
            </a:avLst>
          </a:prstGeom>
          <a:noFill/>
          <a:ln w="28575" algn="ctr">
            <a:solidFill>
              <a:schemeClr val="bg1"/>
            </a:solidFill>
            <a:miter lim="800000"/>
            <a:headEnd/>
            <a:tailEnd/>
          </a:ln>
          <a:effectLst/>
        </p:spPr>
        <p:txBody>
          <a:bodyPr tIns="91440" bIns="91440" anchor="ctr"/>
          <a:lstStyle/>
          <a:p>
            <a:pPr algn="ctr" eaLnBrk="0" fontAlgn="base" hangingPunct="0">
              <a:lnSpc>
                <a:spcPct val="90000"/>
              </a:lnSpc>
              <a:spcBef>
                <a:spcPct val="50000"/>
              </a:spcBef>
              <a:spcAft>
                <a:spcPct val="0"/>
              </a:spcAft>
              <a:buClr>
                <a:srgbClr val="FFFFFF"/>
              </a:buClr>
              <a:buFont typeface="Wingdings" pitchFamily="2" charset="2"/>
              <a:buNone/>
              <a:defRPr/>
            </a:pPr>
            <a:r>
              <a:rPr lang="en-US" sz="2800" dirty="0" smtClean="0">
                <a:solidFill>
                  <a:schemeClr val="tx2"/>
                </a:solidFill>
              </a:rPr>
              <a:t>Legal and Insurance</a:t>
            </a:r>
            <a:r>
              <a:rPr lang="en-US" sz="2800" dirty="0">
                <a:solidFill>
                  <a:schemeClr val="tx2"/>
                </a:solidFill>
              </a:rPr>
              <a:t>: </a:t>
            </a:r>
            <a:endParaRPr lang="en-US" sz="2800" dirty="0" smtClean="0">
              <a:solidFill>
                <a:schemeClr val="tx2"/>
              </a:solidFill>
            </a:endParaRPr>
          </a:p>
          <a:p>
            <a:pPr algn="ctr" eaLnBrk="0" fontAlgn="base" hangingPunct="0">
              <a:lnSpc>
                <a:spcPct val="90000"/>
              </a:lnSpc>
              <a:spcBef>
                <a:spcPct val="50000"/>
              </a:spcBef>
              <a:spcAft>
                <a:spcPct val="0"/>
              </a:spcAft>
              <a:buClr>
                <a:srgbClr val="FFFFFF"/>
              </a:buClr>
              <a:buFont typeface="Wingdings" pitchFamily="2" charset="2"/>
              <a:buNone/>
              <a:defRPr/>
            </a:pPr>
            <a:r>
              <a:rPr lang="en-US" sz="2800" dirty="0" smtClean="0">
                <a:solidFill>
                  <a:schemeClr val="tx2"/>
                </a:solidFill>
              </a:rPr>
              <a:t>General </a:t>
            </a:r>
            <a:r>
              <a:rPr lang="en-US" sz="2800" dirty="0">
                <a:solidFill>
                  <a:schemeClr val="tx2"/>
                </a:solidFill>
              </a:rPr>
              <a:t>Considerations</a:t>
            </a:r>
            <a:endParaRPr lang="en-US" sz="2800" dirty="0">
              <a:solidFill>
                <a:schemeClr val="tx2"/>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1401"/>
            <a:ext cx="9144000" cy="3222600"/>
          </a:xfrm>
          <a:prstGeom prst="rect">
            <a:avLst/>
          </a:prstGeom>
        </p:spPr>
      </p:pic>
    </p:spTree>
    <p:extLst>
      <p:ext uri="{BB962C8B-B14F-4D97-AF65-F5344CB8AC3E}">
        <p14:creationId xmlns:p14="http://schemas.microsoft.com/office/powerpoint/2010/main" val="17174108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03537"/>
            <a:ext cx="4724400" cy="707886"/>
          </a:xfrm>
          <a:prstGeom prst="rect">
            <a:avLst/>
          </a:prstGeom>
        </p:spPr>
        <p:txBody>
          <a:bodyPr wrap="square">
            <a:spAutoFit/>
          </a:bodyPr>
          <a:lstStyle/>
          <a:p>
            <a:r>
              <a:rPr lang="en-US" sz="2000" dirty="0" smtClean="0">
                <a:solidFill>
                  <a:schemeClr val="tx2"/>
                </a:solidFill>
              </a:rPr>
              <a:t>Sharing Economy   </a:t>
            </a:r>
          </a:p>
          <a:p>
            <a:r>
              <a:rPr lang="en-US" sz="2000" dirty="0" smtClean="0">
                <a:solidFill>
                  <a:schemeClr val="tx2"/>
                </a:solidFill>
              </a:rPr>
              <a:t>……….Business Model Litigation</a:t>
            </a:r>
            <a:endParaRPr lang="en-US" sz="2000" dirty="0">
              <a:solidFill>
                <a:schemeClr val="tx2"/>
              </a:solidFill>
            </a:endParaRPr>
          </a:p>
        </p:txBody>
      </p:sp>
      <p:sp>
        <p:nvSpPr>
          <p:cNvPr id="14" name="Rectangle 13"/>
          <p:cNvSpPr/>
          <p:nvPr/>
        </p:nvSpPr>
        <p:spPr>
          <a:xfrm>
            <a:off x="327660" y="1237785"/>
            <a:ext cx="853440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Employees or Independent Contractors?</a:t>
            </a:r>
            <a:endParaRPr lang="en-US" sz="2000" dirty="0"/>
          </a:p>
        </p:txBody>
      </p:sp>
      <p:sp>
        <p:nvSpPr>
          <p:cNvPr id="16" name="Rectangle 15"/>
          <p:cNvSpPr/>
          <p:nvPr/>
        </p:nvSpPr>
        <p:spPr>
          <a:xfrm>
            <a:off x="319668" y="1772579"/>
            <a:ext cx="8534400" cy="34852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dirty="0" smtClean="0">
                <a:solidFill>
                  <a:srgbClr val="0070C0"/>
                </a:solidFill>
              </a:rPr>
              <a:t>Several </a:t>
            </a:r>
            <a:r>
              <a:rPr lang="en-US" sz="2000" dirty="0">
                <a:solidFill>
                  <a:srgbClr val="0070C0"/>
                </a:solidFill>
              </a:rPr>
              <a:t>TNCs facing Class Actions </a:t>
            </a:r>
          </a:p>
          <a:p>
            <a:pPr marL="342900" indent="-342900">
              <a:lnSpc>
                <a:spcPct val="150000"/>
              </a:lnSpc>
              <a:buFont typeface="Wingdings" pitchFamily="2" charset="2"/>
              <a:buChar char="q"/>
            </a:pPr>
            <a:r>
              <a:rPr lang="en-US" dirty="0" smtClean="0">
                <a:solidFill>
                  <a:srgbClr val="0070C0"/>
                </a:solidFill>
              </a:rPr>
              <a:t>HomeJoy (House Cleaning) – Shut Down, in part due to worker Class Action </a:t>
            </a:r>
          </a:p>
          <a:p>
            <a:pPr marL="342900" indent="-342900">
              <a:lnSpc>
                <a:spcPct val="150000"/>
              </a:lnSpc>
              <a:buFont typeface="Wingdings" pitchFamily="2" charset="2"/>
              <a:buChar char="q"/>
            </a:pPr>
            <a:r>
              <a:rPr lang="en-US" dirty="0">
                <a:solidFill>
                  <a:srgbClr val="0070C0"/>
                </a:solidFill>
              </a:rPr>
              <a:t>Try Caviar; Gub Hub; Door Dash  (Restaurant Delivery Service) </a:t>
            </a:r>
          </a:p>
          <a:p>
            <a:pPr marL="342900" indent="-342900">
              <a:lnSpc>
                <a:spcPct val="150000"/>
              </a:lnSpc>
              <a:buFont typeface="Wingdings" pitchFamily="2" charset="2"/>
              <a:buChar char="q"/>
            </a:pPr>
            <a:r>
              <a:rPr lang="en-US" dirty="0" smtClean="0">
                <a:solidFill>
                  <a:srgbClr val="0070C0"/>
                </a:solidFill>
              </a:rPr>
              <a:t>Washio - (Laundry/Dry Cleaning) </a:t>
            </a:r>
          </a:p>
          <a:p>
            <a:pPr marL="342900" indent="-342900">
              <a:lnSpc>
                <a:spcPct val="150000"/>
              </a:lnSpc>
              <a:buFont typeface="Wingdings" pitchFamily="2" charset="2"/>
              <a:buChar char="q"/>
            </a:pPr>
            <a:r>
              <a:rPr lang="en-US" dirty="0">
                <a:solidFill>
                  <a:srgbClr val="0070C0"/>
                </a:solidFill>
              </a:rPr>
              <a:t>Instacart (Grocery Delivery) </a:t>
            </a:r>
          </a:p>
          <a:p>
            <a:pPr marL="342900" indent="-342900">
              <a:lnSpc>
                <a:spcPct val="150000"/>
              </a:lnSpc>
              <a:buFont typeface="Wingdings" pitchFamily="2" charset="2"/>
              <a:buChar char="q"/>
            </a:pPr>
            <a:r>
              <a:rPr lang="en-US" dirty="0" smtClean="0">
                <a:solidFill>
                  <a:srgbClr val="0070C0"/>
                </a:solidFill>
              </a:rPr>
              <a:t>Postmates (Delivery </a:t>
            </a:r>
            <a:r>
              <a:rPr lang="en-US" dirty="0">
                <a:solidFill>
                  <a:srgbClr val="0070C0"/>
                </a:solidFill>
              </a:rPr>
              <a:t>Service</a:t>
            </a:r>
            <a:r>
              <a:rPr lang="en-US" dirty="0" smtClean="0">
                <a:solidFill>
                  <a:srgbClr val="0070C0"/>
                </a:solidFill>
              </a:rPr>
              <a:t>)</a:t>
            </a:r>
          </a:p>
          <a:p>
            <a:pPr marL="342900" indent="-342900">
              <a:lnSpc>
                <a:spcPct val="150000"/>
              </a:lnSpc>
              <a:buFont typeface="Wingdings" pitchFamily="2" charset="2"/>
              <a:buChar char="q"/>
            </a:pPr>
            <a:r>
              <a:rPr lang="en-US" dirty="0" smtClean="0">
                <a:solidFill>
                  <a:srgbClr val="0070C0"/>
                </a:solidFill>
              </a:rPr>
              <a:t>Uber (Ride Sharing)  </a:t>
            </a:r>
          </a:p>
          <a:p>
            <a:pPr marL="342900" indent="-342900">
              <a:lnSpc>
                <a:spcPct val="150000"/>
              </a:lnSpc>
              <a:buFont typeface="Wingdings" pitchFamily="2" charset="2"/>
              <a:buChar char="q"/>
            </a:pPr>
            <a:r>
              <a:rPr lang="en-US" dirty="0" smtClean="0">
                <a:solidFill>
                  <a:srgbClr val="0070C0"/>
                </a:solidFill>
              </a:rPr>
              <a:t>Lyft (Ride Sharing) </a:t>
            </a:r>
          </a:p>
        </p:txBody>
      </p:sp>
      <p:sp>
        <p:nvSpPr>
          <p:cNvPr id="2" name="Rectangle 1"/>
          <p:cNvSpPr/>
          <p:nvPr/>
        </p:nvSpPr>
        <p:spPr>
          <a:xfrm>
            <a:off x="4267200" y="3352800"/>
            <a:ext cx="4419600" cy="16101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All are Worker Provided Services …</a:t>
            </a:r>
          </a:p>
          <a:p>
            <a:pPr algn="ctr"/>
            <a:endParaRPr lang="en-US" sz="2000" dirty="0" smtClean="0"/>
          </a:p>
          <a:p>
            <a:pPr algn="ctr"/>
            <a:r>
              <a:rPr lang="en-US" sz="2000" dirty="0" smtClean="0"/>
              <a:t>……Unlike Home Sharing (Airbnb) or Car Sharing (Relay Rides) Services </a:t>
            </a:r>
            <a:endParaRPr lang="en-US" sz="2000" dirty="0"/>
          </a:p>
        </p:txBody>
      </p:sp>
      <p:sp>
        <p:nvSpPr>
          <p:cNvPr id="11" name="Rectangle 10"/>
          <p:cNvSpPr/>
          <p:nvPr/>
        </p:nvSpPr>
        <p:spPr>
          <a:xfrm>
            <a:off x="304800" y="5358240"/>
            <a:ext cx="8534400" cy="978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dirty="0" smtClean="0">
                <a:solidFill>
                  <a:srgbClr val="FF0000"/>
                </a:solidFill>
              </a:rPr>
              <a:t>It </a:t>
            </a:r>
            <a:r>
              <a:rPr lang="en-US" sz="2000" dirty="0">
                <a:solidFill>
                  <a:srgbClr val="FF0000"/>
                </a:solidFill>
              </a:rPr>
              <a:t>Only Takes One Influential Court </a:t>
            </a:r>
            <a:r>
              <a:rPr lang="en-US" sz="2000" dirty="0" smtClean="0">
                <a:solidFill>
                  <a:srgbClr val="FF0000"/>
                </a:solidFill>
              </a:rPr>
              <a:t>Decision </a:t>
            </a:r>
            <a:r>
              <a:rPr lang="en-US" sz="2000" dirty="0">
                <a:solidFill>
                  <a:srgbClr val="FF0000"/>
                </a:solidFill>
              </a:rPr>
              <a:t>in the employees </a:t>
            </a:r>
            <a:r>
              <a:rPr lang="en-US" sz="2000" dirty="0" smtClean="0">
                <a:solidFill>
                  <a:srgbClr val="FF0000"/>
                </a:solidFill>
              </a:rPr>
              <a:t>favor……. </a:t>
            </a:r>
          </a:p>
          <a:p>
            <a:pPr>
              <a:lnSpc>
                <a:spcPct val="150000"/>
              </a:lnSpc>
            </a:pPr>
            <a:r>
              <a:rPr lang="en-US" sz="2000" dirty="0" smtClean="0">
                <a:solidFill>
                  <a:srgbClr val="FF0000"/>
                </a:solidFill>
              </a:rPr>
              <a:t>………………to </a:t>
            </a:r>
            <a:r>
              <a:rPr lang="en-US" sz="2000" dirty="0">
                <a:solidFill>
                  <a:srgbClr val="FF0000"/>
                </a:solidFill>
              </a:rPr>
              <a:t>destroy the basic </a:t>
            </a:r>
            <a:r>
              <a:rPr lang="en-US" sz="2000" dirty="0" smtClean="0">
                <a:solidFill>
                  <a:srgbClr val="FF0000"/>
                </a:solidFill>
              </a:rPr>
              <a:t>Sharing Business Model</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2685960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03537"/>
            <a:ext cx="5562600" cy="707886"/>
          </a:xfrm>
          <a:prstGeom prst="rect">
            <a:avLst/>
          </a:prstGeom>
        </p:spPr>
        <p:txBody>
          <a:bodyPr wrap="square">
            <a:spAutoFit/>
          </a:bodyPr>
          <a:lstStyle/>
          <a:p>
            <a:r>
              <a:rPr lang="en-US" sz="2000" dirty="0" smtClean="0">
                <a:solidFill>
                  <a:schemeClr val="tx2"/>
                </a:solidFill>
              </a:rPr>
              <a:t>Sharing Economy </a:t>
            </a:r>
          </a:p>
          <a:p>
            <a:r>
              <a:rPr lang="en-US" sz="2000" dirty="0" smtClean="0">
                <a:solidFill>
                  <a:schemeClr val="tx2"/>
                </a:solidFill>
              </a:rPr>
              <a:t>……….Business Model</a:t>
            </a:r>
            <a:endParaRPr lang="en-US" sz="2000" dirty="0">
              <a:solidFill>
                <a:schemeClr val="tx2"/>
              </a:solidFill>
            </a:endParaRPr>
          </a:p>
        </p:txBody>
      </p:sp>
      <p:sp>
        <p:nvSpPr>
          <p:cNvPr id="14" name="Rectangle 13"/>
          <p:cNvSpPr/>
          <p:nvPr/>
        </p:nvSpPr>
        <p:spPr>
          <a:xfrm>
            <a:off x="304800" y="1219200"/>
            <a:ext cx="853440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Federal Legislation </a:t>
            </a:r>
            <a:endParaRPr lang="en-US" sz="2000" dirty="0"/>
          </a:p>
        </p:txBody>
      </p:sp>
      <p:sp>
        <p:nvSpPr>
          <p:cNvPr id="16" name="Rectangle 15"/>
          <p:cNvSpPr/>
          <p:nvPr/>
        </p:nvSpPr>
        <p:spPr>
          <a:xfrm>
            <a:off x="304800" y="1828801"/>
            <a:ext cx="8534400" cy="21336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dirty="0">
              <a:solidFill>
                <a:srgbClr val="FF0000"/>
              </a:solidFill>
            </a:endParaRPr>
          </a:p>
          <a:p>
            <a:pPr>
              <a:lnSpc>
                <a:spcPct val="150000"/>
              </a:lnSpc>
            </a:pPr>
            <a:r>
              <a:rPr lang="en-US" b="1" dirty="0" smtClean="0">
                <a:solidFill>
                  <a:srgbClr val="0070C0"/>
                </a:solidFill>
              </a:rPr>
              <a:t>US </a:t>
            </a:r>
            <a:r>
              <a:rPr lang="en-US" b="1" dirty="0">
                <a:solidFill>
                  <a:srgbClr val="0070C0"/>
                </a:solidFill>
              </a:rPr>
              <a:t>Congress and FTC </a:t>
            </a:r>
            <a:endParaRPr lang="en-US" b="1" dirty="0" smtClean="0">
              <a:solidFill>
                <a:srgbClr val="0070C0"/>
              </a:solidFill>
            </a:endParaRPr>
          </a:p>
          <a:p>
            <a:pPr>
              <a:lnSpc>
                <a:spcPct val="150000"/>
              </a:lnSpc>
            </a:pPr>
            <a:r>
              <a:rPr lang="en-US" dirty="0" smtClean="0">
                <a:solidFill>
                  <a:srgbClr val="0070C0"/>
                </a:solidFill>
              </a:rPr>
              <a:t>…….Looking </a:t>
            </a:r>
            <a:r>
              <a:rPr lang="en-US" dirty="0">
                <a:solidFill>
                  <a:srgbClr val="0070C0"/>
                </a:solidFill>
              </a:rPr>
              <a:t>at </a:t>
            </a:r>
            <a:r>
              <a:rPr lang="en-US" dirty="0" smtClean="0">
                <a:solidFill>
                  <a:srgbClr val="0070C0"/>
                </a:solidFill>
              </a:rPr>
              <a:t>developing Federal Laws / Regulations for the Sharing Economy</a:t>
            </a:r>
          </a:p>
          <a:p>
            <a:pPr>
              <a:lnSpc>
                <a:spcPct val="150000"/>
              </a:lnSpc>
            </a:pPr>
            <a:r>
              <a:rPr lang="en-US" dirty="0" smtClean="0">
                <a:solidFill>
                  <a:srgbClr val="0070C0"/>
                </a:solidFill>
              </a:rPr>
              <a:t>Aim….</a:t>
            </a:r>
          </a:p>
          <a:p>
            <a:pPr>
              <a:lnSpc>
                <a:spcPct val="150000"/>
              </a:lnSpc>
            </a:pPr>
            <a:r>
              <a:rPr lang="en-US" dirty="0" smtClean="0">
                <a:solidFill>
                  <a:srgbClr val="0070C0"/>
                </a:solidFill>
              </a:rPr>
              <a:t>…….</a:t>
            </a:r>
            <a:r>
              <a:rPr lang="en-US" b="1" dirty="0" smtClean="0">
                <a:solidFill>
                  <a:srgbClr val="0070C0"/>
                </a:solidFill>
              </a:rPr>
              <a:t>Prevent unfair trade practices, discrimination, anti-competitive or deceptive behavior</a:t>
            </a:r>
            <a:r>
              <a:rPr lang="en-US" dirty="0" smtClean="0">
                <a:solidFill>
                  <a:srgbClr val="0070C0"/>
                </a:solidFill>
              </a:rPr>
              <a:t> of Sharing platforms or participants</a:t>
            </a:r>
            <a:endParaRPr lang="en-US" dirty="0">
              <a:solidFill>
                <a:srgbClr val="0070C0"/>
              </a:solidFill>
            </a:endParaRPr>
          </a:p>
          <a:p>
            <a:pPr>
              <a:lnSpc>
                <a:spcPct val="150000"/>
              </a:lnSpc>
            </a:pPr>
            <a:endParaRPr lang="en-US" dirty="0" smtClean="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867" y="4114802"/>
            <a:ext cx="3029712" cy="25907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152900"/>
            <a:ext cx="2133600" cy="2209800"/>
          </a:xfrm>
          <a:prstGeom prst="rect">
            <a:avLst/>
          </a:prstGeom>
        </p:spPr>
      </p:pic>
      <p:sp>
        <p:nvSpPr>
          <p:cNvPr id="7" name="Rectangle 6"/>
          <p:cNvSpPr/>
          <p:nvPr/>
        </p:nvSpPr>
        <p:spPr>
          <a:xfrm>
            <a:off x="2550269" y="4511715"/>
            <a:ext cx="2900461" cy="182301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State Legislation is rapidly developing… ……aimed at specific Services (e.g., Ride Sharing)</a:t>
            </a:r>
            <a:endParaRPr lang="en-US" sz="2000" dirty="0"/>
          </a:p>
        </p:txBody>
      </p:sp>
    </p:spTree>
    <p:extLst>
      <p:ext uri="{BB962C8B-B14F-4D97-AF65-F5344CB8AC3E}">
        <p14:creationId xmlns:p14="http://schemas.microsoft.com/office/powerpoint/2010/main" val="2844903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Rectangle 19"/>
          <p:cNvSpPr/>
          <p:nvPr/>
        </p:nvSpPr>
        <p:spPr>
          <a:xfrm>
            <a:off x="3505199" y="4389286"/>
            <a:ext cx="1959670" cy="914400"/>
          </a:xfrm>
          <a:prstGeom prst="rect">
            <a:avLst/>
          </a:prstGeom>
          <a:noFill/>
          <a:ln w="25400" cap="flat" cmpd="sng" algn="ctr">
            <a:solidFill>
              <a:srgbClr val="0070C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2000"/>
              </a:lnSpc>
              <a:spcBef>
                <a:spcPts val="0"/>
              </a:spcBef>
              <a:spcAft>
                <a:spcPts val="0"/>
              </a:spcAft>
            </a:pPr>
            <a:r>
              <a:rPr lang="en-US" sz="2000" dirty="0" smtClean="0">
                <a:solidFill>
                  <a:srgbClr val="0070C0"/>
                </a:solidFill>
                <a:effectLst/>
                <a:latin typeface="Arial" panose="020B0604020202020204" pitchFamily="34" charset="0"/>
                <a:ea typeface="Arial" panose="020B0604020202020204" pitchFamily="34" charset="0"/>
                <a:cs typeface="Arial" panose="020B0604020202020204" pitchFamily="34" charset="0"/>
              </a:rPr>
              <a:t>Possible Solutions</a:t>
            </a:r>
            <a:endParaRPr lang="en-US" sz="20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65538" name="Rectangle 105"/>
          <p:cNvSpPr txBox="1">
            <a:spLocks noGrp="1" noChangeArrowheads="1"/>
          </p:cNvSpPr>
          <p:nvPr/>
        </p:nvSpPr>
        <p:spPr bwMode="auto">
          <a:xfrm>
            <a:off x="85725" y="6961188"/>
            <a:ext cx="1352550" cy="115887"/>
          </a:xfrm>
          <a:prstGeom prst="rect">
            <a:avLst/>
          </a:prstGeom>
          <a:noFill/>
          <a:ln w="9525">
            <a:noFill/>
            <a:miter lim="800000"/>
            <a:headEnd/>
            <a:tailEnd/>
          </a:ln>
        </p:spPr>
        <p:txBody>
          <a:bodyPr lIns="0" tIns="0" rIns="0" bIns="0">
            <a:spAutoFit/>
          </a:bodyPr>
          <a:lstStyle/>
          <a:p>
            <a:pPr eaLnBrk="0" hangingPunct="0">
              <a:lnSpc>
                <a:spcPct val="85000"/>
              </a:lnSpc>
              <a:spcBef>
                <a:spcPct val="20000"/>
              </a:spcBef>
            </a:pPr>
            <a:r>
              <a:rPr lang="en-US" sz="900" dirty="0">
                <a:solidFill>
                  <a:schemeClr val="bg1"/>
                </a:solidFill>
              </a:rPr>
              <a:t>12/01/09 - 9pm</a:t>
            </a:r>
          </a:p>
        </p:txBody>
      </p:sp>
      <p:sp>
        <p:nvSpPr>
          <p:cNvPr id="65539" name="Rectangle 106"/>
          <p:cNvSpPr txBox="1">
            <a:spLocks noGrp="1" noChangeArrowheads="1"/>
          </p:cNvSpPr>
          <p:nvPr/>
        </p:nvSpPr>
        <p:spPr bwMode="auto">
          <a:xfrm>
            <a:off x="2695575" y="6961188"/>
            <a:ext cx="3752850" cy="117475"/>
          </a:xfrm>
          <a:prstGeom prst="rect">
            <a:avLst/>
          </a:prstGeom>
          <a:noFill/>
          <a:ln w="9525">
            <a:noFill/>
            <a:miter lim="800000"/>
            <a:headEnd/>
            <a:tailEnd/>
          </a:ln>
        </p:spPr>
        <p:txBody>
          <a:bodyPr lIns="0" tIns="0" rIns="0" bIns="0">
            <a:spAutoFit/>
          </a:bodyPr>
          <a:lstStyle/>
          <a:p>
            <a:pPr algn="ctr" eaLnBrk="0" hangingPunct="0">
              <a:lnSpc>
                <a:spcPct val="85000"/>
              </a:lnSpc>
              <a:spcBef>
                <a:spcPct val="20000"/>
              </a:spcBef>
            </a:pPr>
            <a:r>
              <a:rPr lang="en-US" sz="900" dirty="0">
                <a:solidFill>
                  <a:schemeClr val="bg1"/>
                </a:solidFill>
              </a:rPr>
              <a:t>eSlide – P6466 – The Financial Crisis and the Future of the P/C</a:t>
            </a:r>
          </a:p>
        </p:txBody>
      </p:sp>
      <p:sp>
        <p:nvSpPr>
          <p:cNvPr id="65540" name="Rectangle 110"/>
          <p:cNvSpPr txBox="1">
            <a:spLocks noGrp="1" noChangeArrowheads="1"/>
          </p:cNvSpPr>
          <p:nvPr/>
        </p:nvSpPr>
        <p:spPr bwMode="auto">
          <a:xfrm>
            <a:off x="8601075" y="6656388"/>
            <a:ext cx="447675" cy="115887"/>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E49E9257-1E9E-4115-9E11-7EEC0715408B}" type="slidenum">
              <a:rPr lang="en-US" sz="900"/>
              <a:pPr algn="r" eaLnBrk="0" hangingPunct="0">
                <a:lnSpc>
                  <a:spcPct val="85000"/>
                </a:lnSpc>
                <a:spcBef>
                  <a:spcPct val="20000"/>
                </a:spcBef>
              </a:pPr>
              <a:t>23</a:t>
            </a:fld>
            <a:endParaRPr lang="en-US" sz="900" dirty="0"/>
          </a:p>
        </p:txBody>
      </p:sp>
      <p:sp>
        <p:nvSpPr>
          <p:cNvPr id="3" name="AutoShape 2"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57785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2"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730250" y="625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6" descr="data:image/jpeg;base64,/9j/4AAQSkZJRgABAQAAAQABAAD/2wCEAAkGBxMSEhUSExQWFRUXGBwbGRgXGSAYGhggGxweHRkeIB8gHCsgIRolHR0UITEhJSkrLy4uHR8zODM1NygtLiwBCgoKDg0OGxAQGiwkICYsLC0sLCwsLCwsLCwsLCwsLCwsLSwsLCwsLCwsLCwsLCwsLCwsLCwsLCwsLCwsLCwsLP/AABEIAEwBQAMBEQACEQEDEQH/xAAbAAEAAwEBAQEAAAAAAAAAAAAABQYHBAIDAf/EAEAQAAEDAgMFBAYHBwQDAAAAAAEAAgMEEQUGEgchMVFhEyJBcRQygZGxwTRCUnOhstEjJDVicoLhF0OS8BUzU//EABoBAQADAQEBAAAAAAAAAAAAAAABAgMEBQb/xAAyEQACAgECBQIDBwQDAAAAAAAAAQIDEQQhEhMxQVEFMiJhgRUzQnGhseEUNJHBI9Hw/9oADAMBAAIRAxEAPwDcUAQBAEBQp8110zJXUtM0sa5zA6+p4t46VjxyfRHlS1d84ydcdunzOPB8drHXMM7ah49eCVgjkHPTbioUpdnkzp1Fz3jLifhrDLhl7McVWCG3ZK3143bnN/UdVpGakejRqY27LZ90TKudAQBAEAQBAEAQBAEAQBAEAQBAEAQBAEAQBAEAQBAEAQBAEAQBAEAQBAEAQHl7w0EkgAcSdwCENpbsg6rOFFGbGdpP8t3fBV44+TmnraI9ZFPZmWnpax00D+0gnN5WWILHfaF+N7n8VlxJSyuh5v8AV1U3ccHmMuq8fMteM4BBXMbNE4MkteOaPj0vbiFpKKluehbp6748UXv2aK3JTyTydlL+74jELxSt3NnA+PXzWfV4ezORxlOXDL4bF0fktOVcf9Ja6OQaKiI2kZ8x0K0hLPXqdum1HMWJbSXVE8rnUEAQBAEAQBAEAQBAEAQBAEAQBAEAQBAEAQBAEAQBAEAQBAEAQBAEAQEDmrM8VEy7u9I4dxgNr9Tyb1VJzUTl1WrjRHfd9kUZmEYjih7SV3Zx/V1XDf7WePmVlwymeVyNTq/im8Ik49lrbd6pdfowAfEq3K+ZsvSI43l+hHYls1nYLxSNl/lI0O+JB/BQ62jC30maWYPJEYFj9Rh0hYWnTfvxP3e0cj1VVJxZz0am3Sy4WtvBorailxWEaH6ZGd5p4SRO8CP+2K12mj21OrVw+F7/AKoh8aMsWiv02npzoqGt4SMP1h08R/hVllfF46nPdxRxd+KO0vmi8UVYyZgfG4OaRe4N1qnk9KE4zWYs+6kuEAQBAEAQBAEAQBAEAQBAEAQBAEAQBAEAQBAEAQBAEAQBAEAQBAVnNGKziaKkpSGyyAuc87wxo8bc+Kzm3nCOLU2z41VX1ffwcuGZItUekVU3pLgBp1NtvHPebgeARV75byZ16D/k47ZcTLbNK1gLnENaOJJsAtD0G0lllenzzQtNu2B8gSFTmR8nI9fQn7iVwvGYKgXhka/mAd49nFWUk+hvXfXZ7Hk+eN4DBVt0zMuRwcNzm+RUSin1K3aeu5YmiIwDIsFLL22p8jh6uqwDfdxKrGtJ5OfT+n10y4s5ZZ3xggggEEWN/EclodzSfUoWL4RQQVLIYp30lRJvboJ079wuOG83sLrPlrtscE9HWpfA3F/IlMHxmeGcUdbYucP2Uw3CS3EEfaSMmnwyLVXzhZyrfo/JZMRrGwxPldfSxpcbcdy0O1vCyZFNtRrHElrImNPBpBcQOp5qDm58jx/qdXcov+J/VCOdInck54qqqrZBKI9Ba4nS0g7rW8VJeu1ylhmlodAQBAEAQFK2j5onoTT9jo/adpq1C/q6LW3/AMxQxtm44wSmSMyen05kLdD2O0PANxcAG46EEIXrnxLJYULkdmGsdDTSystqYwkX4XUSeFkxvm4VykuyMz/1GrOUX/H/ACseZI8L7Wu+R6ZtIqxxbEfYR805kiV6tb3SLvlLN0dbduns5Wi5be4I5g8lpGfEerpNbHULHRlkVztCAICLzLjApIHTFuojcBwuTw9irJ4WTDU3qmtzZW8jZsnrJ3slDA0M1DSOvO6pCbbwzi0OtnfNqXQvC1PUCAoedM7yU03YQtbdoBc52/jwACynNp4R5Ot9QlTPggi15erXTU0Ur7antBNuC0i8rJ6Gnm51qT7kipNiOzHXup6WaZoBcxhcAeFx8kKyeE2Z1s/zlVz1jYZX9qx7XeAGiwvqFvDw9oQwrsk5YZ2Zk2hTRzvjga0NjcWkuFy4g2PkLrGVjzsebqfU5RscILpsaPA67Wk+IB/BbHtReVkqOcA5lbQyRG0rnOZY8CzcXfErOfuTR5+rzG6tx6vb6FxWh6JQIaZ2LzOkkcW0cTi1jBu7UjiT0/7zWOOY/keUovWTcn7F0+Za4Mu0rG6RBHbq0FacK8HctNUlhRRV8yZN7L96obxyM3lo4OA5fp4rOVeN4nDqNFwf8lOzXYs2V8ZFXTsm4Hg4cnDitIy4lk7dNfzq1IllY6AgIvEsvU88sc0sYdJEbtd7bi/Ox3oVcE3lkZtDptVI6UevC4SNPIg7/eFnb7c+Dl10M1cXdbk0GNqaezxdsrN44bnDetEdMXxwT8lGzfkijp6OWWOMh7W3adRNkM51xUcozvLNGyargikF2PeA4cLixUGEFmSRpOMU+H4MWzxxl07gRGzUd/DUTyHDepN5cNe/cqNTtIr3G4exg5Btx7yoM3dIlIdqkwgLXRMM9xpd9QjxJHEEfihbnvBP5DzrLVmo9IEbGRMa7U24te9738gpL12OWclaxzafUPeRTBscd+6XDU9w5kcBfkoM5XN9D8wXafURuHpIbLHfvFo0vaOYHA25KRG5rqd+2WUPFE5pu1wlIPMHsiEJv7HRsdmaynq3uIa1sgJJ4ABguUJo6Mjq3ajUulcKeJhjLrRhwJe7wHDxPJQQ73nYuuLmc4ZMajT2piJcGCwbfw38SOaiftZGqzyJZ8GVZdpWy1MMbxdrngEdFgll4PmtLBTujGXTJoGZMhU7YHyQ3Y9jS7ebg2FyCtJVpLY9rU+nVctuOzRRco1DmVlO5u68jWnyduPxWceqPH0c3G+OPJomcM7ild2MLQ+X6xPqs5eZ6LWU8bI9vWeoKl8Md3+xTW7QK0OvrYemncs+OR5i9UvzklazaZKWs7OJodbv6rkX6dFZ2PsdE/V3hcK/M+2YMWfVYSJpAA4ygd3huKN5hll9Tc7tHxvyVTLGPGifJI1gc5zNIubAb73Konh5PN0mq/p23jJ3jP8AW3vrZ5aRZTxyNvtS8vGUM6Nqz2UjezltcAG7Xc7dei0jPOzPW0evjf8AC9mULaH9Pl8m/BZz9zPH9S/uGfePPU8cMcMIawMaAXHvFx+ACcbSwi69SnGChBdDowzaNUscO1DZW+Nhpd7DwUqxovV6rYn8ayjRzjUL6V1SDri0EkW39QRz8LLXiWMnt/1EHVzF0KFkrHWOrQyKmhhbJe5aLusATa/ms4zbZ52k1ztu4VFJFSzB9KqPvpPzlZvqzx9T99P83+5omRM2zVUxhkawNay403vuIC1hNt4Pc0OtndLhkux15j3YnQk8LPA89ymXuRpqP7mv6lmxIEwyBvHQ63nY2V30O2z2PHhkTkNjRQU+nxYCfM8fxVKvYjHRpKmOCfWh0hAU7IEYbJWtb6gn7vuN/ks6+552hWJWJdMk3mHFPRmNkcCYr6ZCOLARud7/AIq0pY3Oq+3lpSfTuVTBM+6dUcrJJWtNmysaSXDw1N8DZZqzHU8+j1Fe2Sbx3RKnPkP1Yah3lGVbmI6H6hDtF/4OOvlq8Sb2DYHU8DiNb5PWcOQCh8U9sbGc5XalcKjwx7t9S6wxhrQ0cAAB7FqeklhYRX9of8PqP6fmhWz2sx/JX0+m+8HwKg5a/cjo2iV5kr5y7hH3B0DRv/G6C15kzRclZKpo6dkkrGyyyNDnFwuBcX0gcgpOiutJblY2oZWiptFRA3Q17tL2DgCd7SPcd3koMroJbo4dnlC6ePEIWes+BoF+d3KSKlnKK9hVa+jqWvdGC+Mm8cgt0I8+qgzT4WXajxjCKyUuqYOxkfa5cToJ4cRuHghspVye6PO1ymZEyhjjFmNbKGi9937KykXLGMFIjxV7aZ9K3cx8gkeRxdZoaGn+XdfzUGOdsGh7JsuRlprXlr3XLYx/87esT/Md3kPNSb0w/EXPOP0Ko+7KrP2sjV/cS/IxXC60wSsmaASw3APArBPG58rTY65qa7E/jmeqipiMRa2NrvW03JI5eSlzbR3X+pWWx4cYPeRsFe5/pb2kRQgvBP1nAbreXG6QWXknQad55slstyv0cT6qdrSe/M/eTzcd6qtzjjF3W4fVs2SlyjRsj7PsWuFt5cLuPW66FCJ9NHR0xjw8Jlmc8FFJUmNvqOGpt/AHw9ixksPB8/rtOqbMLoyYk/gjfvfmp/AdUv7D6kZkbAmVdQWyX0MbqcB9bfYDyURXEzn9P00brPi6I0vEsn0ksZjETWG3dc0WIPzWrgme7boqZx4cYMdpZnU87XA96KT8psffvWB8zCTptz4ZL7QHXrpT0b+UK0/czp9R3vZdckZTgFOyaVgkkkF+9vDQeAAV4QWMs9XQ6KuNalJZbITaNliKBrZ4W6Gk6XNHC54EfionHG6OT1LSQrSsgseTgynVn0LEITw7MPHS9w73933KsXs0Y6Sb/p7Y/I5dnv0+H+78pSHuRT0379EVmH6VUffSfnKrLuc2p+/l+b/c3TD6SNjWuaxrSWjeAB4LpSPrK4RSTSK9tDgcIoqpgu6mkD7c2nc75KlnTPg5NfFqKsj1i8/QstFVNljbIw3a4Ag+aunk7YTU4qS7nLguG+jtfGCDHrLox4tDt5b5A3t0PRIrBnTVy04rp2/6JFSbEHmzGzTRfs2OfK+4Y1oJ9psOAVJywjl1V/Khsst9DMqrHZYI44Ymvh0u1ue8WfI/xPLT0WOcLB4dmpnXFQgmu+/VstmD7QoJWdnVt0EixNtTHfotFYu56FPqddi4bFj9iLxd1JTFs+Hz2l1gdixxcJATvFvBUlwreLMreTW1OiW/hdzT2G4BIsbcOS6D2l0PSEhAVzaH/D6j+n5oUs9rMfyV9PpvvB8CoOWv3I79peGGGukJHdm77Tz8HD2H4oTasSLTlDaLCyBsNTqY6NoaHgag8Dhw4FSaQuWMMr+0LODa0siiBELDqudxe61gbeAAv71BSyzi2R9tmGIej+mzFrnhkTHFrbXIBde11IpeMsmpM54bXPEdTTloP+5Jps32g3F0L8yEtmih5npKaOdzKWTtIrDfxsTxF/FQYzST2JHMkj3Yfhhf9mcNv9kGMN/CyFp+2J1ZVy76bQVLWgdtHMHxnxP7MXYT9k/HehMIcUWcOSs1voJHXaXxv3PZexaRuuAfrDeCD8kK12cJoVbm6nrqOqZFr1NhLnBzbWF7ceCiftZOpsUqZ48Gc4DRtmqIonX0vdY24i6wSy8HzemrVlqi+56xnDJKOcxP9Zpu1w4OHg4fojWHgm+menswy64btBErWU8sJu+0bnNIt3t17W68FdWdmj1avU1YlCUeuxRnxyUlRp4SQv4/0ncfIix9qzW23g8mSlRb80zTqXaLSmMOfqa+29lr7+h5LZWI96HqlLjl9TOcy40ayd0xGkWs1t72A+ayby8nh6vUO+ziLBJ/BG/e/NW/Ad0v7D6kLlHHvQp+0LdTXDS4DjbmOoUReHk5NFqeRPL6F9xPaNTtjJh1PkI3NIsAepWjsXY9i31SpRzHdmb4NROqahkY3l77uPS93H4rFLLweHRW7rUvJJ7QR+/Sjo38qtP3M39S+/ZYsnZ6iihbBUXaWCzXAXBHhfkQrRnhYZ3aP1GEYKFnYic85tFZpiiBETTck8XHw3eAG/3qJy4jl1+uV2IQ6H0yth5bh9dORuezS3qG31HyuQPYkVs2X0tTWlsm+6I/Z79Ph/u/KVEPcjH0379HLnGhdFWTtd9Z5eDzDzcfEj2KJLdoy1tbrvlnu8/5NDyTm81ZEDo9LmMuXA3BtYcPBawnnY9rQ63nfC1ukW2oha9rmOF2uBBHMHitD0ZRUlhmfYViTsJnNJUEup3G8Un2R+nPl7VinwPD6HkVWvST5VntfRmhRStcA5pDmneCDcFbHrpprKPaEhAUjPWboo2OgjDJZDuN7Oazz5u6LKc+yPL12thCPAt3+xmWHUL55GxRi7nGw6cyegWXyR4FVUrZqMTbMDy3BTMYGsaXtG+S3eJ8SuiMUj6ujTV1RSS38kwrHQEAQHwraVssbo3i7XggjoUIazsUfCNmbaeojnbUuIjdqDCwXPTVq/GyGMacPOS1Zjy/DWxdnMOG9rhucw8x+iGsoqSwzO5tk04J0VMZb4FzCD+BIQw5D8knTbKYxC5r5yZiQRIG7m28A2+8HxJKFlQsdSZydkkUDpXGbthK0NILNNrX/mN73QtCvh7kBjOyoOeXU0wY0/7b2khvk4G9uhCFJUeGeMK2UWeDUzhzAfUjaRq6FxO4eQQKjyyyZvyW2uEDWy9g2EOAAZqBDtNvrC1tP4oXnXxYOjJeVf8Ax7JGdr2vaODr6dFrC1vWN0JrhwHzzHkalrHF7gY5DxfHuJ8xax+KCVUZEZg2zoU7ahoqC7touz3x207739bf5blDWVgylp8wlHPVYGD7O+wmjm9I1aHX09na/t1lUVeHnJw0el8qxT484+X8lnx3AYatmmVtyPVcNzm+RVpRT6noX6eFyxNFTp9mgZK2QVJs1wcAYxfcb2vq+Spy/medH0lRmpKfT5fyTmacoRVtn37OUbtYF7jk4X3hWlBM69VooX79H5KiNmE1988duek393+VTlvyed9jyz7kStZszic1gjmcwtFnEt1a+ttQsp5R0WekwaSjLH0zn9USDsmXoRR9twfq16Ot7adXzVuD4cGz0GdPyeLv1x/rP+yNp9mUYY8OmLnOA0ODNOgi9/rG4O7d0VeV8znh6RFRalLPjbGP1I0bMJr/APvjtz0m/u/yo5b8mP2PLPuRccr5VhogS275CO893HyA8Arxgonp6XRwoW278kTmHIPpU75/SNGq3d7PVawtx1hQ68vOTm1PpvOs4+LH0/k4MR2Zg6TDMAQAHBzdxPMWO6/LeodXhmVvpKeOBnnDNmNnAzzBzR9VgIv/AHE7vYEVXlkVekJPM5fRF1r8Ja+mdTMtG0s0CwvpHldaNbYPUspUqnWtljBW8vZB9FnZP6Rr037vZ6b3FuOsqirw8nDpvTeTZx8Wfp/JYMey/BWNDZW7x6rhuc2/I/JWlFPqdt+mruWJoicr5MFFM6UTF4LdOkttbfzv8lWMMPJzaXQKibkpZ+ha1oegcOMYTFVRmOVtx4HxaeYPgVDSfUyuphbHhmjO58AxHDiTSvdJFxs0X97N+/q3iseGUeh48tPqdM81PK/92Ob/AFGrG91zY9XVpBHsuo5jM/tW5bNIisUzhV1A0ul0tP1Yxpv7t/4qHNvuc9uvvsWM4XyP3BMo1VSRpjMbPtvBaPYOJ9iKLfQijQXWvpheWanljLMVEzu96QjvPPE9ByHRbxion0Gm0kKI4XXyTisdQQBAEAQBAEAQBAEAQBAEAQBAEAQBAEAQBAEAQBAEAQBAEAQBAEAQBAEAQBAfKemY/wBdjXf1AH4oVlCMuqPMNFGw3bGxp5hoHwCjBCriuiR91JcIAgCAIAgCAIAgCAIAgCAIAgCAIAgCAIAgCAIAgCAIAgCAIAgCAIAgCAID/9k="/>
          <p:cNvSpPr>
            <a:spLocks noChangeAspect="1" noChangeArrowheads="1"/>
          </p:cNvSpPr>
          <p:nvPr/>
        </p:nvSpPr>
        <p:spPr bwMode="auto">
          <a:xfrm>
            <a:off x="882650" y="77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p:nvPr/>
        </p:nvSpPr>
        <p:spPr>
          <a:xfrm>
            <a:off x="253759" y="349135"/>
            <a:ext cx="6889750" cy="707886"/>
          </a:xfrm>
          <a:prstGeom prst="rect">
            <a:avLst/>
          </a:prstGeom>
        </p:spPr>
        <p:txBody>
          <a:bodyPr wrap="square">
            <a:spAutoFit/>
          </a:bodyPr>
          <a:lstStyle/>
          <a:p>
            <a:r>
              <a:rPr lang="en-US" sz="2000" dirty="0">
                <a:solidFill>
                  <a:schemeClr val="tx2"/>
                </a:solidFill>
              </a:rPr>
              <a:t>Employment</a:t>
            </a:r>
            <a:br>
              <a:rPr lang="en-US" sz="2000" dirty="0">
                <a:solidFill>
                  <a:schemeClr val="tx2"/>
                </a:solidFill>
              </a:rPr>
            </a:br>
            <a:r>
              <a:rPr lang="en-US" sz="2000" dirty="0">
                <a:solidFill>
                  <a:schemeClr val="tx2"/>
                </a:solidFill>
              </a:rPr>
              <a:t>…..Labor on </a:t>
            </a:r>
            <a:r>
              <a:rPr lang="en-US" sz="2000" dirty="0" smtClean="0">
                <a:solidFill>
                  <a:schemeClr val="tx2"/>
                </a:solidFill>
              </a:rPr>
              <a:t>Demand….</a:t>
            </a:r>
            <a:r>
              <a:rPr lang="en-US" sz="2000" dirty="0">
                <a:solidFill>
                  <a:srgbClr val="0070C0"/>
                </a:solidFill>
              </a:rPr>
              <a:t> </a:t>
            </a:r>
            <a:endParaRPr lang="en-US" dirty="0">
              <a:solidFill>
                <a:schemeClr val="tx2"/>
              </a:solidFill>
            </a:endParaRPr>
          </a:p>
        </p:txBody>
      </p:sp>
      <p:sp>
        <p:nvSpPr>
          <p:cNvPr id="18" name="Rectangle 17"/>
          <p:cNvSpPr/>
          <p:nvPr/>
        </p:nvSpPr>
        <p:spPr>
          <a:xfrm>
            <a:off x="545462" y="1962365"/>
            <a:ext cx="2959737" cy="282086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2000"/>
              </a:lnSpc>
              <a:spcBef>
                <a:spcPts val="0"/>
              </a:spcBef>
              <a:spcAft>
                <a:spcPts val="0"/>
              </a:spcAft>
            </a:pPr>
            <a:r>
              <a:rPr lang="en-US" sz="2000" dirty="0">
                <a:solidFill>
                  <a:srgbClr val="0070C0"/>
                </a:solidFill>
                <a:effectLst/>
                <a:ea typeface="Arial" panose="020B0604020202020204" pitchFamily="34" charset="0"/>
              </a:rPr>
              <a:t>Employee:</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ea typeface="Arial" panose="020B0604020202020204" pitchFamily="34" charset="0"/>
              </a:rPr>
              <a:t>Control</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ea typeface="Arial" panose="020B0604020202020204" pitchFamily="34" charset="0"/>
              </a:rPr>
              <a:t>Expense Reimbursement</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ea typeface="Arial" panose="020B0604020202020204" pitchFamily="34" charset="0"/>
              </a:rPr>
              <a:t>WC Benefits</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ea typeface="Arial" panose="020B0604020202020204" pitchFamily="34" charset="0"/>
              </a:rPr>
              <a:t>Social Security Insurance</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ea typeface="Arial" panose="020B0604020202020204" pitchFamily="34" charset="0"/>
              </a:rPr>
              <a:t>Paid </a:t>
            </a:r>
            <a:r>
              <a:rPr lang="en-US" sz="1600" dirty="0" smtClean="0">
                <a:solidFill>
                  <a:srgbClr val="0070C0"/>
                </a:solidFill>
                <a:effectLst/>
                <a:ea typeface="Arial" panose="020B0604020202020204" pitchFamily="34" charset="0"/>
              </a:rPr>
              <a:t>Vacation, Sick </a:t>
            </a:r>
            <a:r>
              <a:rPr lang="en-US" sz="1600" dirty="0">
                <a:solidFill>
                  <a:srgbClr val="0070C0"/>
                </a:solidFill>
                <a:effectLst/>
                <a:ea typeface="Arial" panose="020B0604020202020204" pitchFamily="34" charset="0"/>
              </a:rPr>
              <a:t>Leave</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ea typeface="Arial" panose="020B0604020202020204" pitchFamily="34" charset="0"/>
              </a:rPr>
              <a:t>Etc, etc, </a:t>
            </a:r>
            <a:endParaRPr lang="en-US" sz="1600" dirty="0" smtClean="0">
              <a:solidFill>
                <a:srgbClr val="0070C0"/>
              </a:solidFill>
              <a:effectLst/>
              <a:ea typeface="Arial" panose="020B0604020202020204" pitchFamily="34" charset="0"/>
            </a:endParaRPr>
          </a:p>
          <a:p>
            <a:pPr marL="342900" marR="0" lvl="0" indent="-342900">
              <a:lnSpc>
                <a:spcPct val="112000"/>
              </a:lnSpc>
              <a:spcBef>
                <a:spcPts val="0"/>
              </a:spcBef>
              <a:spcAft>
                <a:spcPts val="500"/>
              </a:spcAft>
              <a:buFont typeface="Symbol" panose="05050102010706020507" pitchFamily="18" charset="2"/>
              <a:buChar char=""/>
            </a:pPr>
            <a:endParaRPr lang="en-US" sz="1600" dirty="0">
              <a:effectLst/>
              <a:ea typeface="Arial" panose="020B0604020202020204" pitchFamily="34" charset="0"/>
            </a:endParaRPr>
          </a:p>
        </p:txBody>
      </p:sp>
      <p:sp>
        <p:nvSpPr>
          <p:cNvPr id="21" name="Rectangle 20"/>
          <p:cNvSpPr/>
          <p:nvPr/>
        </p:nvSpPr>
        <p:spPr>
          <a:xfrm>
            <a:off x="545462" y="5660449"/>
            <a:ext cx="3493138" cy="914400"/>
          </a:xfrm>
          <a:prstGeom prst="rect">
            <a:avLst/>
          </a:prstGeom>
          <a:solidFill>
            <a:srgbClr val="00B0F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2000"/>
              </a:lnSpc>
              <a:spcBef>
                <a:spcPts val="0"/>
              </a:spcBef>
              <a:spcAft>
                <a:spcPts val="0"/>
              </a:spcAft>
            </a:pPr>
            <a:r>
              <a:rPr lang="en-US" sz="2000" dirty="0">
                <a:solidFill>
                  <a:schemeClr val="bg1"/>
                </a:solidFill>
                <a:effectLst/>
                <a:latin typeface="Arial" panose="020B0604020202020204" pitchFamily="34" charset="0"/>
                <a:ea typeface="Arial" panose="020B0604020202020204" pitchFamily="34" charset="0"/>
                <a:cs typeface="Arial" panose="020B0604020202020204" pitchFamily="34" charset="0"/>
              </a:rPr>
              <a:t>Hybrid Employment ????????</a:t>
            </a:r>
          </a:p>
        </p:txBody>
      </p:sp>
      <p:sp>
        <p:nvSpPr>
          <p:cNvPr id="22" name="Rectangle 21"/>
          <p:cNvSpPr/>
          <p:nvPr/>
        </p:nvSpPr>
        <p:spPr>
          <a:xfrm>
            <a:off x="4800600" y="5643320"/>
            <a:ext cx="3962400" cy="914400"/>
          </a:xfrm>
          <a:prstGeom prst="rect">
            <a:avLst/>
          </a:prstGeom>
          <a:solidFill>
            <a:srgbClr val="00B0F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2000"/>
              </a:lnSpc>
              <a:spcBef>
                <a:spcPts val="0"/>
              </a:spcBef>
              <a:spcAft>
                <a:spcPts val="0"/>
              </a:spcAft>
            </a:pPr>
            <a:r>
              <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rPr>
              <a:t>For </a:t>
            </a:r>
            <a:r>
              <a:rPr lang="en-US"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Vehicle </a:t>
            </a:r>
            <a:r>
              <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rPr>
              <a:t>Related </a:t>
            </a:r>
            <a:r>
              <a:rPr lang="en-US"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Services …..</a:t>
            </a:r>
            <a:r>
              <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rPr>
              <a:t>Autonomous </a:t>
            </a:r>
            <a:r>
              <a:rPr lang="en-US"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Vehicles -  But would they have to Own the Cars ?? </a:t>
            </a:r>
            <a:endParaRPr lang="en-US"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2" name="Rectangle 1"/>
          <p:cNvSpPr/>
          <p:nvPr/>
        </p:nvSpPr>
        <p:spPr>
          <a:xfrm>
            <a:off x="2139283" y="1273158"/>
            <a:ext cx="5160387" cy="646331"/>
          </a:xfrm>
          <a:prstGeom prst="rect">
            <a:avLst/>
          </a:prstGeom>
        </p:spPr>
        <p:txBody>
          <a:bodyPr wrap="none">
            <a:spAutoFit/>
          </a:bodyPr>
          <a:lstStyle/>
          <a:p>
            <a:pPr algn="ctr"/>
            <a:r>
              <a:rPr lang="en-US" b="1" dirty="0" smtClean="0">
                <a:solidFill>
                  <a:srgbClr val="0070C0"/>
                </a:solidFill>
              </a:rPr>
              <a:t>For Service Oriented On Demand Businesses</a:t>
            </a:r>
          </a:p>
          <a:p>
            <a:pPr algn="ctr"/>
            <a:r>
              <a:rPr lang="en-US" b="1" dirty="0" smtClean="0">
                <a:solidFill>
                  <a:srgbClr val="0070C0"/>
                </a:solidFill>
              </a:rPr>
              <a:t>Employees or Independent Contractors</a:t>
            </a:r>
            <a:endParaRPr lang="en-US" b="1" dirty="0">
              <a:solidFill>
                <a:srgbClr val="0070C0"/>
              </a:solidFill>
            </a:endParaRPr>
          </a:p>
        </p:txBody>
      </p:sp>
      <p:sp>
        <p:nvSpPr>
          <p:cNvPr id="19" name="Rectangle 18"/>
          <p:cNvSpPr/>
          <p:nvPr/>
        </p:nvSpPr>
        <p:spPr>
          <a:xfrm>
            <a:off x="5464869" y="1914797"/>
            <a:ext cx="3298131" cy="2868432"/>
          </a:xfrm>
          <a:prstGeom prst="rect">
            <a:avLst/>
          </a:prstGeom>
          <a:noFill/>
          <a:ln w="25400" cap="flat" cmpd="sng" algn="ctr">
            <a:solidFill>
              <a:srgbClr val="0070C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2000"/>
              </a:lnSpc>
              <a:spcBef>
                <a:spcPts val="0"/>
              </a:spcBef>
              <a:spcAft>
                <a:spcPts val="0"/>
              </a:spcAft>
            </a:pPr>
            <a:r>
              <a:rPr lang="en-US" sz="2000" dirty="0">
                <a:solidFill>
                  <a:srgbClr val="0070C0"/>
                </a:solidFill>
                <a:effectLst/>
                <a:latin typeface="Arial" panose="020B0604020202020204" pitchFamily="34" charset="0"/>
                <a:ea typeface="Arial" panose="020B0604020202020204" pitchFamily="34" charset="0"/>
                <a:cs typeface="Arial" panose="020B0604020202020204" pitchFamily="34" charset="0"/>
              </a:rPr>
              <a:t>Independent Contractor:</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latin typeface="Arial" panose="020B0604020202020204" pitchFamily="34" charset="0"/>
                <a:ea typeface="Arial" panose="020B0604020202020204" pitchFamily="34" charset="0"/>
                <a:cs typeface="Arial" panose="020B0604020202020204" pitchFamily="34" charset="0"/>
              </a:rPr>
              <a:t>Formal Contract/Agreement</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latin typeface="Arial" panose="020B0604020202020204" pitchFamily="34" charset="0"/>
                <a:ea typeface="Arial" panose="020B0604020202020204" pitchFamily="34" charset="0"/>
                <a:cs typeface="Arial" panose="020B0604020202020204" pitchFamily="34" charset="0"/>
              </a:rPr>
              <a:t>Choose when to work subject to the contract</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latin typeface="Arial" panose="020B0604020202020204" pitchFamily="34" charset="0"/>
                <a:ea typeface="Arial" panose="020B0604020202020204" pitchFamily="34" charset="0"/>
                <a:cs typeface="Arial" panose="020B0604020202020204" pitchFamily="34" charset="0"/>
              </a:rPr>
              <a:t>No explicit Expense Reimbursement</a:t>
            </a:r>
          </a:p>
          <a:p>
            <a:pPr marL="342900" marR="0" lvl="0" indent="-342900">
              <a:lnSpc>
                <a:spcPct val="112000"/>
              </a:lnSpc>
              <a:spcBef>
                <a:spcPts val="0"/>
              </a:spcBef>
              <a:spcAft>
                <a:spcPts val="500"/>
              </a:spcAft>
              <a:buFont typeface="Symbol" panose="05050102010706020507" pitchFamily="18" charset="2"/>
              <a:buChar char=""/>
            </a:pPr>
            <a:r>
              <a:rPr lang="en-US" sz="1600" dirty="0">
                <a:solidFill>
                  <a:srgbClr val="0070C0"/>
                </a:solidFill>
                <a:effectLst/>
                <a:latin typeface="Arial" panose="020B0604020202020204" pitchFamily="34" charset="0"/>
                <a:ea typeface="Arial" panose="020B0604020202020204" pitchFamily="34" charset="0"/>
                <a:cs typeface="Arial" panose="020B0604020202020204" pitchFamily="34" charset="0"/>
              </a:rPr>
              <a:t>Etc, etc.</a:t>
            </a:r>
          </a:p>
          <a:p>
            <a:pPr marL="0" marR="0">
              <a:lnSpc>
                <a:spcPct val="112000"/>
              </a:lnSpc>
              <a:spcBef>
                <a:spcPts val="0"/>
              </a:spcBef>
              <a:spcAft>
                <a:spcPts val="0"/>
              </a:spcAft>
            </a:pPr>
            <a:r>
              <a:rPr lang="en-US" sz="10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p>
        </p:txBody>
      </p:sp>
      <p:sp>
        <p:nvSpPr>
          <p:cNvPr id="9" name="Curved Right Arrow 8"/>
          <p:cNvSpPr/>
          <p:nvPr/>
        </p:nvSpPr>
        <p:spPr>
          <a:xfrm rot="951963">
            <a:off x="2985826" y="4796345"/>
            <a:ext cx="426097" cy="840568"/>
          </a:xfrm>
          <a:prstGeom prst="curv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urved Right Arrow 22"/>
          <p:cNvSpPr/>
          <p:nvPr/>
        </p:nvSpPr>
        <p:spPr>
          <a:xfrm rot="20937531" flipH="1">
            <a:off x="5553483" y="4801248"/>
            <a:ext cx="410961" cy="824052"/>
          </a:xfrm>
          <a:prstGeom prst="curv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88092533"/>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105"/>
          <p:cNvSpPr txBox="1">
            <a:spLocks noGrp="1" noChangeArrowheads="1"/>
          </p:cNvSpPr>
          <p:nvPr/>
        </p:nvSpPr>
        <p:spPr bwMode="auto">
          <a:xfrm>
            <a:off x="85725" y="6961188"/>
            <a:ext cx="1352550" cy="115887"/>
          </a:xfrm>
          <a:prstGeom prst="rect">
            <a:avLst/>
          </a:prstGeom>
          <a:noFill/>
          <a:ln w="9525">
            <a:noFill/>
            <a:miter lim="800000"/>
            <a:headEnd/>
            <a:tailEnd/>
          </a:ln>
        </p:spPr>
        <p:txBody>
          <a:bodyPr lIns="0" tIns="0" rIns="0" bIns="0">
            <a:spAutoFit/>
          </a:bodyPr>
          <a:lstStyle/>
          <a:p>
            <a:pPr eaLnBrk="0" hangingPunct="0">
              <a:lnSpc>
                <a:spcPct val="85000"/>
              </a:lnSpc>
              <a:spcBef>
                <a:spcPct val="20000"/>
              </a:spcBef>
            </a:pPr>
            <a:r>
              <a:rPr lang="en-US" sz="900" dirty="0">
                <a:solidFill>
                  <a:schemeClr val="bg1"/>
                </a:solidFill>
              </a:rPr>
              <a:t>12/01/09 - 9pm</a:t>
            </a:r>
          </a:p>
        </p:txBody>
      </p:sp>
      <p:sp>
        <p:nvSpPr>
          <p:cNvPr id="65539" name="Rectangle 106"/>
          <p:cNvSpPr txBox="1">
            <a:spLocks noGrp="1" noChangeArrowheads="1"/>
          </p:cNvSpPr>
          <p:nvPr/>
        </p:nvSpPr>
        <p:spPr bwMode="auto">
          <a:xfrm>
            <a:off x="2695575" y="6961188"/>
            <a:ext cx="3752850" cy="117475"/>
          </a:xfrm>
          <a:prstGeom prst="rect">
            <a:avLst/>
          </a:prstGeom>
          <a:noFill/>
          <a:ln w="9525">
            <a:noFill/>
            <a:miter lim="800000"/>
            <a:headEnd/>
            <a:tailEnd/>
          </a:ln>
        </p:spPr>
        <p:txBody>
          <a:bodyPr lIns="0" tIns="0" rIns="0" bIns="0">
            <a:spAutoFit/>
          </a:bodyPr>
          <a:lstStyle/>
          <a:p>
            <a:pPr algn="ctr" eaLnBrk="0" hangingPunct="0">
              <a:lnSpc>
                <a:spcPct val="85000"/>
              </a:lnSpc>
              <a:spcBef>
                <a:spcPct val="20000"/>
              </a:spcBef>
            </a:pPr>
            <a:r>
              <a:rPr lang="en-US" sz="900" dirty="0">
                <a:solidFill>
                  <a:schemeClr val="bg1"/>
                </a:solidFill>
              </a:rPr>
              <a:t>eSlide – P6466 – The Financial Crisis and the Future of the P/C</a:t>
            </a:r>
          </a:p>
        </p:txBody>
      </p:sp>
      <p:sp>
        <p:nvSpPr>
          <p:cNvPr id="65540" name="Rectangle 110"/>
          <p:cNvSpPr txBox="1">
            <a:spLocks noGrp="1" noChangeArrowheads="1"/>
          </p:cNvSpPr>
          <p:nvPr/>
        </p:nvSpPr>
        <p:spPr bwMode="auto">
          <a:xfrm>
            <a:off x="8601075" y="6656388"/>
            <a:ext cx="447675" cy="115887"/>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E49E9257-1E9E-4115-9E11-7EEC0715408B}" type="slidenum">
              <a:rPr lang="en-US" sz="900"/>
              <a:pPr algn="r" eaLnBrk="0" hangingPunct="0">
                <a:lnSpc>
                  <a:spcPct val="85000"/>
                </a:lnSpc>
                <a:spcBef>
                  <a:spcPct val="20000"/>
                </a:spcBef>
              </a:pPr>
              <a:t>24</a:t>
            </a:fld>
            <a:endParaRPr lang="en-US" sz="900" dirty="0"/>
          </a:p>
        </p:txBody>
      </p:sp>
      <p:sp>
        <p:nvSpPr>
          <p:cNvPr id="65541" name="Rectangle 2"/>
          <p:cNvSpPr>
            <a:spLocks noGrp="1" noChangeArrowheads="1"/>
          </p:cNvSpPr>
          <p:nvPr>
            <p:ph type="title" idx="4294967295"/>
          </p:nvPr>
        </p:nvSpPr>
        <p:spPr>
          <a:xfrm>
            <a:off x="273050" y="320675"/>
            <a:ext cx="7710746" cy="669566"/>
          </a:xfrm>
        </p:spPr>
        <p:txBody>
          <a:bodyPr/>
          <a:lstStyle/>
          <a:p>
            <a:r>
              <a:rPr lang="en-US" sz="2000" dirty="0" smtClean="0"/>
              <a:t>Sharing Economy</a:t>
            </a:r>
            <a:br>
              <a:rPr lang="en-US" sz="2000" dirty="0" smtClean="0"/>
            </a:br>
            <a:r>
              <a:rPr lang="en-US" sz="2000" dirty="0" smtClean="0"/>
              <a:t>…….Insurance Impact</a:t>
            </a:r>
          </a:p>
        </p:txBody>
      </p:sp>
      <p:sp>
        <p:nvSpPr>
          <p:cNvPr id="1922051" name="Rectangle 3"/>
          <p:cNvSpPr>
            <a:spLocks noGrp="1" noChangeArrowheads="1"/>
          </p:cNvSpPr>
          <p:nvPr>
            <p:ph type="body" idx="4294967295"/>
          </p:nvPr>
        </p:nvSpPr>
        <p:spPr>
          <a:xfrm>
            <a:off x="288925" y="1333500"/>
            <a:ext cx="8566150" cy="5438775"/>
          </a:xfrm>
        </p:spPr>
        <p:txBody>
          <a:bodyPr/>
          <a:lstStyle/>
          <a:p>
            <a:pPr marL="0" indent="0" algn="ctr">
              <a:lnSpc>
                <a:spcPts val="2400"/>
              </a:lnSpc>
              <a:spcBef>
                <a:spcPct val="50000"/>
              </a:spcBef>
              <a:buNone/>
            </a:pPr>
            <a:r>
              <a:rPr lang="en-US" b="1" dirty="0" smtClean="0">
                <a:solidFill>
                  <a:srgbClr val="0070C0"/>
                </a:solidFill>
              </a:rPr>
              <a:t>Many Segments of the Economy and many Lines of Insurance will be Impacted</a:t>
            </a:r>
          </a:p>
          <a:p>
            <a:pPr lvl="1">
              <a:lnSpc>
                <a:spcPts val="2400"/>
              </a:lnSpc>
            </a:pPr>
            <a:r>
              <a:rPr lang="en-US" sz="2000" dirty="0" smtClean="0">
                <a:solidFill>
                  <a:schemeClr val="tx1"/>
                </a:solidFill>
              </a:rPr>
              <a:t>Auto (personal and commercial)</a:t>
            </a:r>
          </a:p>
          <a:p>
            <a:pPr lvl="1">
              <a:lnSpc>
                <a:spcPts val="2400"/>
              </a:lnSpc>
            </a:pPr>
            <a:r>
              <a:rPr lang="en-US" sz="2000" dirty="0" smtClean="0">
                <a:solidFill>
                  <a:schemeClr val="tx1"/>
                </a:solidFill>
              </a:rPr>
              <a:t>Homeowners/Renters</a:t>
            </a:r>
          </a:p>
          <a:p>
            <a:pPr lvl="1">
              <a:lnSpc>
                <a:spcPts val="2400"/>
              </a:lnSpc>
            </a:pPr>
            <a:r>
              <a:rPr lang="en-US" sz="2000" dirty="0" smtClean="0">
                <a:solidFill>
                  <a:schemeClr val="tx1"/>
                </a:solidFill>
              </a:rPr>
              <a:t>General Liability Coverages</a:t>
            </a:r>
          </a:p>
          <a:p>
            <a:pPr lvl="1">
              <a:lnSpc>
                <a:spcPts val="2400"/>
              </a:lnSpc>
            </a:pPr>
            <a:r>
              <a:rPr lang="en-US" sz="2000" dirty="0" smtClean="0">
                <a:solidFill>
                  <a:schemeClr val="tx1"/>
                </a:solidFill>
              </a:rPr>
              <a:t>Professional Liability</a:t>
            </a:r>
          </a:p>
          <a:p>
            <a:pPr lvl="1">
              <a:lnSpc>
                <a:spcPts val="2400"/>
              </a:lnSpc>
            </a:pPr>
            <a:r>
              <a:rPr lang="en-US" sz="2000" i="1" dirty="0">
                <a:solidFill>
                  <a:schemeClr val="tx1"/>
                </a:solidFill>
              </a:rPr>
              <a:t>Workers </a:t>
            </a:r>
            <a:r>
              <a:rPr lang="en-US" sz="2000" i="1" dirty="0" smtClean="0">
                <a:solidFill>
                  <a:schemeClr val="tx1"/>
                </a:solidFill>
              </a:rPr>
              <a:t>Comp</a:t>
            </a:r>
          </a:p>
          <a:p>
            <a:pPr marL="0" indent="0">
              <a:lnSpc>
                <a:spcPts val="2400"/>
              </a:lnSpc>
              <a:spcBef>
                <a:spcPct val="50000"/>
              </a:spcBef>
              <a:buNone/>
            </a:pPr>
            <a:r>
              <a:rPr lang="en-US" sz="2400" dirty="0" smtClean="0">
                <a:solidFill>
                  <a:srgbClr val="FF0000"/>
                </a:solidFill>
              </a:rPr>
              <a:t>Many insurance Issues</a:t>
            </a:r>
            <a:r>
              <a:rPr lang="en-US" b="1" dirty="0" smtClean="0">
                <a:solidFill>
                  <a:srgbClr val="0070C0"/>
                </a:solidFill>
              </a:rPr>
              <a:t>……..</a:t>
            </a:r>
            <a:r>
              <a:rPr lang="en-US" sz="2400" b="1" dirty="0" smtClean="0">
                <a:solidFill>
                  <a:srgbClr val="00B050"/>
                </a:solidFill>
              </a:rPr>
              <a:t>and Opportunities!!!!!!  </a:t>
            </a:r>
          </a:p>
          <a:p>
            <a:pPr lvl="8">
              <a:lnSpc>
                <a:spcPts val="2400"/>
              </a:lnSpc>
              <a:spcBef>
                <a:spcPct val="50000"/>
              </a:spcBef>
            </a:pPr>
            <a:r>
              <a:rPr lang="en-US" sz="2400" dirty="0" smtClean="0">
                <a:solidFill>
                  <a:srgbClr val="00B050"/>
                </a:solidFill>
              </a:rPr>
              <a:t>    ………Carriers are increasingly</a:t>
            </a:r>
          </a:p>
          <a:p>
            <a:pPr lvl="8">
              <a:lnSpc>
                <a:spcPts val="2400"/>
              </a:lnSpc>
              <a:spcBef>
                <a:spcPct val="50000"/>
              </a:spcBef>
            </a:pPr>
            <a:r>
              <a:rPr lang="en-US" sz="2400" dirty="0" smtClean="0">
                <a:solidFill>
                  <a:srgbClr val="00B050"/>
                </a:solidFill>
              </a:rPr>
              <a:t>    developing to fill the insurance</a:t>
            </a:r>
          </a:p>
          <a:p>
            <a:pPr lvl="8">
              <a:lnSpc>
                <a:spcPts val="2400"/>
              </a:lnSpc>
              <a:spcBef>
                <a:spcPct val="50000"/>
              </a:spcBef>
            </a:pPr>
            <a:r>
              <a:rPr lang="en-US" sz="2400" dirty="0">
                <a:solidFill>
                  <a:srgbClr val="00B050"/>
                </a:solidFill>
              </a:rPr>
              <a:t> </a:t>
            </a:r>
            <a:r>
              <a:rPr lang="en-US" sz="2400" dirty="0" smtClean="0">
                <a:solidFill>
                  <a:srgbClr val="00B050"/>
                </a:solidFill>
              </a:rPr>
              <a:t>    needs/gaps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2162916"/>
            <a:ext cx="2895600" cy="1426735"/>
          </a:xfrm>
          <a:prstGeom prst="rect">
            <a:avLst/>
          </a:prstGeom>
        </p:spPr>
      </p:pic>
      <p:sp>
        <p:nvSpPr>
          <p:cNvPr id="3" name="AutoShape 2"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57785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2"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730250" y="625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0338" y="1843562"/>
            <a:ext cx="1724650" cy="1132559"/>
          </a:xfrm>
          <a:prstGeom prst="rect">
            <a:avLst/>
          </a:prstGeom>
        </p:spPr>
      </p:pic>
      <p:sp>
        <p:nvSpPr>
          <p:cNvPr id="12" name="AutoShape 16" descr="data:image/jpeg;base64,/9j/4AAQSkZJRgABAQAAAQABAAD/2wCEAAkGBxMSEhUSExQWFRUXGBwbGRgXGSAYGhggGxweHRkeIB8gHCsgIRolHR0UITEhJSkrLy4uHR8zODM1NygtLiwBCgoKDg0OGxAQGiwkICYsLC0sLCwsLCwsLCwsLCwsLCwsLSwsLCwsLCwsLCwsLCwsLCwsLCwsLCwsLCwsLCwsLP/AABEIAEwBQAMBEQACEQEDEQH/xAAbAAEAAwEBAQEAAAAAAAAAAAAABQYHBAIDAf/EAEAQAAEDAgMFBAYHBwQDAAAAAAEAAgMEEQUGEgchMVFhEyJBcRQygZGxwTRCUnOhstEjJDVicoLhF0OS8BUzU//EABoBAQADAQEBAAAAAAAAAAAAAAABAgMEBQb/xAAyEQACAgECBQIDBwQDAAAAAAAAAQIDEQQhEhMxQVEFMiJhgRUzQnGhseEUNJHBI9Hw/9oADAMBAAIRAxEAPwDcUAQBAEBQp8110zJXUtM0sa5zA6+p4t46VjxyfRHlS1d84ydcdunzOPB8drHXMM7ah49eCVgjkHPTbioUpdnkzp1Fz3jLifhrDLhl7McVWCG3ZK3143bnN/UdVpGakejRqY27LZ90TKudAQBAEAQBAEAQBAEAQBAEAQBAEAQBAEAQBAEAQBAEAQBAEAQBAEAQBAEAQHl7w0EkgAcSdwCENpbsg6rOFFGbGdpP8t3fBV44+TmnraI9ZFPZmWnpax00D+0gnN5WWILHfaF+N7n8VlxJSyuh5v8AV1U3ccHmMuq8fMteM4BBXMbNE4MkteOaPj0vbiFpKKluehbp6748UXv2aK3JTyTydlL+74jELxSt3NnA+PXzWfV4ezORxlOXDL4bF0fktOVcf9Ja6OQaKiI2kZ8x0K0hLPXqdum1HMWJbSXVE8rnUEAQBAEAQBAEAQBAEAQBAEAQBAEAQBAEAQBAEAQBAEAQBAEAQBAEAQEDmrM8VEy7u9I4dxgNr9Tyb1VJzUTl1WrjRHfd9kUZmEYjih7SV3Zx/V1XDf7WePmVlwymeVyNTq/im8Ik49lrbd6pdfowAfEq3K+ZsvSI43l+hHYls1nYLxSNl/lI0O+JB/BQ62jC30maWYPJEYFj9Rh0hYWnTfvxP3e0cj1VVJxZz0am3Sy4WtvBorailxWEaH6ZGd5p4SRO8CP+2K12mj21OrVw+F7/AKoh8aMsWiv02npzoqGt4SMP1h08R/hVllfF46nPdxRxd+KO0vmi8UVYyZgfG4OaRe4N1qnk9KE4zWYs+6kuEAQBAEAQBAEAQBAEAQBAEAQBAEAQBAEAQBAEAQBAEAQBAEAQBAVnNGKziaKkpSGyyAuc87wxo8bc+Kzm3nCOLU2z41VX1ffwcuGZItUekVU3pLgBp1NtvHPebgeARV75byZ16D/k47ZcTLbNK1gLnENaOJJsAtD0G0lllenzzQtNu2B8gSFTmR8nI9fQn7iVwvGYKgXhka/mAd49nFWUk+hvXfXZ7Hk+eN4DBVt0zMuRwcNzm+RUSin1K3aeu5YmiIwDIsFLL22p8jh6uqwDfdxKrGtJ5OfT+n10y4s5ZZ3xggggEEWN/EclodzSfUoWL4RQQVLIYp30lRJvboJ079wuOG83sLrPlrtscE9HWpfA3F/IlMHxmeGcUdbYucP2Uw3CS3EEfaSMmnwyLVXzhZyrfo/JZMRrGwxPldfSxpcbcdy0O1vCyZFNtRrHElrImNPBpBcQOp5qDm58jx/qdXcov+J/VCOdInck54qqqrZBKI9Ba4nS0g7rW8VJeu1ylhmlodAQBAEAQFK2j5onoTT9jo/adpq1C/q6LW3/AMxQxtm44wSmSMyen05kLdD2O0PANxcAG46EEIXrnxLJYULkdmGsdDTSystqYwkX4XUSeFkxvm4VykuyMz/1GrOUX/H/ACseZI8L7Wu+R6ZtIqxxbEfYR805kiV6tb3SLvlLN0dbduns5Wi5be4I5g8lpGfEerpNbHULHRlkVztCAICLzLjApIHTFuojcBwuTw9irJ4WTDU3qmtzZW8jZsnrJ3slDA0M1DSOvO6pCbbwzi0OtnfNqXQvC1PUCAoedM7yU03YQtbdoBc52/jwACynNp4R5Ot9QlTPggi15erXTU0Ur7antBNuC0i8rJ6Gnm51qT7kipNiOzHXup6WaZoBcxhcAeFx8kKyeE2Z1s/zlVz1jYZX9qx7XeAGiwvqFvDw9oQwrsk5YZ2Zk2hTRzvjga0NjcWkuFy4g2PkLrGVjzsebqfU5RscILpsaPA67Wk+IB/BbHtReVkqOcA5lbQyRG0rnOZY8CzcXfErOfuTR5+rzG6tx6vb6FxWh6JQIaZ2LzOkkcW0cTi1jBu7UjiT0/7zWOOY/keUovWTcn7F0+Za4Mu0rG6RBHbq0FacK8HctNUlhRRV8yZN7L96obxyM3lo4OA5fp4rOVeN4nDqNFwf8lOzXYs2V8ZFXTsm4Hg4cnDitIy4lk7dNfzq1IllY6AgIvEsvU88sc0sYdJEbtd7bi/Ox3oVcE3lkZtDptVI6UevC4SNPIg7/eFnb7c+Dl10M1cXdbk0GNqaezxdsrN44bnDetEdMXxwT8lGzfkijp6OWWOMh7W3adRNkM51xUcozvLNGyargikF2PeA4cLixUGEFmSRpOMU+H4MWzxxl07gRGzUd/DUTyHDepN5cNe/cqNTtIr3G4exg5Btx7yoM3dIlIdqkwgLXRMM9xpd9QjxJHEEfihbnvBP5DzrLVmo9IEbGRMa7U24te9738gpL12OWclaxzafUPeRTBscd+6XDU9w5kcBfkoM5XN9D8wXafURuHpIbLHfvFo0vaOYHA25KRG5rqd+2WUPFE5pu1wlIPMHsiEJv7HRsdmaynq3uIa1sgJJ4ABguUJo6Mjq3ajUulcKeJhjLrRhwJe7wHDxPJQQ73nYuuLmc4ZMajT2piJcGCwbfw38SOaiftZGqzyJZ8GVZdpWy1MMbxdrngEdFgll4PmtLBTujGXTJoGZMhU7YHyQ3Y9jS7ebg2FyCtJVpLY9rU+nVctuOzRRco1DmVlO5u68jWnyduPxWceqPH0c3G+OPJomcM7ild2MLQ+X6xPqs5eZ6LWU8bI9vWeoKl8Md3+xTW7QK0OvrYemncs+OR5i9UvzklazaZKWs7OJodbv6rkX6dFZ2PsdE/V3hcK/M+2YMWfVYSJpAA4ygd3huKN5hll9Tc7tHxvyVTLGPGifJI1gc5zNIubAb73Konh5PN0mq/p23jJ3jP8AW3vrZ5aRZTxyNvtS8vGUM6Nqz2UjezltcAG7Xc7dei0jPOzPW0evjf8AC9mULaH9Pl8m/BZz9zPH9S/uGfePPU8cMcMIawMaAXHvFx+ACcbSwi69SnGChBdDowzaNUscO1DZW+Nhpd7DwUqxovV6rYn8ayjRzjUL6V1SDri0EkW39QRz8LLXiWMnt/1EHVzF0KFkrHWOrQyKmhhbJe5aLusATa/ms4zbZ52k1ztu4VFJFSzB9KqPvpPzlZvqzx9T99P83+5omRM2zVUxhkawNay403vuIC1hNt4Pc0OtndLhkux15j3YnQk8LPA89ymXuRpqP7mv6lmxIEwyBvHQ63nY2V30O2z2PHhkTkNjRQU+nxYCfM8fxVKvYjHRpKmOCfWh0hAU7IEYbJWtb6gn7vuN/ks6+552hWJWJdMk3mHFPRmNkcCYr6ZCOLARud7/AIq0pY3Oq+3lpSfTuVTBM+6dUcrJJWtNmysaSXDw1N8DZZqzHU8+j1Fe2Sbx3RKnPkP1Yah3lGVbmI6H6hDtF/4OOvlq8Sb2DYHU8DiNb5PWcOQCh8U9sbGc5XalcKjwx7t9S6wxhrQ0cAAB7FqeklhYRX9of8PqP6fmhWz2sx/JX0+m+8HwKg5a/cjo2iV5kr5y7hH3B0DRv/G6C15kzRclZKpo6dkkrGyyyNDnFwuBcX0gcgpOiutJblY2oZWiptFRA3Q17tL2DgCd7SPcd3koMroJbo4dnlC6ePEIWes+BoF+d3KSKlnKK9hVa+jqWvdGC+Mm8cgt0I8+qgzT4WXajxjCKyUuqYOxkfa5cToJ4cRuHghspVye6PO1ymZEyhjjFmNbKGi9937KykXLGMFIjxV7aZ9K3cx8gkeRxdZoaGn+XdfzUGOdsGh7JsuRlprXlr3XLYx/87esT/Md3kPNSb0w/EXPOP0Ko+7KrP2sjV/cS/IxXC60wSsmaASw3APArBPG58rTY65qa7E/jmeqipiMRa2NrvW03JI5eSlzbR3X+pWWx4cYPeRsFe5/pb2kRQgvBP1nAbreXG6QWXknQad55slstyv0cT6qdrSe/M/eTzcd6qtzjjF3W4fVs2SlyjRsj7PsWuFt5cLuPW66FCJ9NHR0xjw8Jlmc8FFJUmNvqOGpt/AHw9ixksPB8/rtOqbMLoyYk/gjfvfmp/AdUv7D6kZkbAmVdQWyX0MbqcB9bfYDyURXEzn9P00brPi6I0vEsn0ksZjETWG3dc0WIPzWrgme7boqZx4cYMdpZnU87XA96KT8psffvWB8zCTptz4ZL7QHXrpT0b+UK0/czp9R3vZdckZTgFOyaVgkkkF+9vDQeAAV4QWMs9XQ6KuNalJZbITaNliKBrZ4W6Gk6XNHC54EfionHG6OT1LSQrSsgseTgynVn0LEITw7MPHS9w73933KsXs0Y6Sb/p7Y/I5dnv0+H+78pSHuRT0379EVmH6VUffSfnKrLuc2p+/l+b/c3TD6SNjWuaxrSWjeAB4LpSPrK4RSTSK9tDgcIoqpgu6mkD7c2nc75KlnTPg5NfFqKsj1i8/QstFVNljbIw3a4Ag+aunk7YTU4qS7nLguG+jtfGCDHrLox4tDt5b5A3t0PRIrBnTVy04rp2/6JFSbEHmzGzTRfs2OfK+4Y1oJ9psOAVJywjl1V/Khsst9DMqrHZYI44Ymvh0u1ue8WfI/xPLT0WOcLB4dmpnXFQgmu+/VstmD7QoJWdnVt0EixNtTHfotFYu56FPqddi4bFj9iLxd1JTFs+Hz2l1gdixxcJATvFvBUlwreLMreTW1OiW/hdzT2G4BIsbcOS6D2l0PSEhAVzaH/D6j+n5oUs9rMfyV9PpvvB8CoOWv3I79peGGGukJHdm77Tz8HD2H4oTasSLTlDaLCyBsNTqY6NoaHgag8Dhw4FSaQuWMMr+0LODa0siiBELDqudxe61gbeAAv71BSyzi2R9tmGIej+mzFrnhkTHFrbXIBde11IpeMsmpM54bXPEdTTloP+5Jps32g3F0L8yEtmih5npKaOdzKWTtIrDfxsTxF/FQYzST2JHMkj3Yfhhf9mcNv9kGMN/CyFp+2J1ZVy76bQVLWgdtHMHxnxP7MXYT9k/HehMIcUWcOSs1voJHXaXxv3PZexaRuuAfrDeCD8kK12cJoVbm6nrqOqZFr1NhLnBzbWF7ceCiftZOpsUqZ48Gc4DRtmqIonX0vdY24i6wSy8HzemrVlqi+56xnDJKOcxP9Zpu1w4OHg4fojWHgm+menswy64btBErWU8sJu+0bnNIt3t17W68FdWdmj1avU1YlCUeuxRnxyUlRp4SQv4/0ncfIix9qzW23g8mSlRb80zTqXaLSmMOfqa+29lr7+h5LZWI96HqlLjl9TOcy40ayd0xGkWs1t72A+ayby8nh6vUO+ziLBJ/BG/e/NW/Ad0v7D6kLlHHvQp+0LdTXDS4DjbmOoUReHk5NFqeRPL6F9xPaNTtjJh1PkI3NIsAepWjsXY9i31SpRzHdmb4NROqahkY3l77uPS93H4rFLLweHRW7rUvJJ7QR+/Sjo38qtP3M39S+/ZYsnZ6iihbBUXaWCzXAXBHhfkQrRnhYZ3aP1GEYKFnYic85tFZpiiBETTck8XHw3eAG/3qJy4jl1+uV2IQ6H0yth5bh9dORuezS3qG31HyuQPYkVs2X0tTWlsm+6I/Z79Ph/u/KVEPcjH0379HLnGhdFWTtd9Z5eDzDzcfEj2KJLdoy1tbrvlnu8/5NDyTm81ZEDo9LmMuXA3BtYcPBawnnY9rQ63nfC1ukW2oha9rmOF2uBBHMHitD0ZRUlhmfYViTsJnNJUEup3G8Un2R+nPl7VinwPD6HkVWvST5VntfRmhRStcA5pDmneCDcFbHrpprKPaEhAUjPWboo2OgjDJZDuN7Oazz5u6LKc+yPL12thCPAt3+xmWHUL55GxRi7nGw6cyegWXyR4FVUrZqMTbMDy3BTMYGsaXtG+S3eJ8SuiMUj6ujTV1RSS38kwrHQEAQHwraVssbo3i7XggjoUIazsUfCNmbaeojnbUuIjdqDCwXPTVq/GyGMacPOS1Zjy/DWxdnMOG9rhucw8x+iGsoqSwzO5tk04J0VMZb4FzCD+BIQw5D8knTbKYxC5r5yZiQRIG7m28A2+8HxJKFlQsdSZydkkUDpXGbthK0NILNNrX/mN73QtCvh7kBjOyoOeXU0wY0/7b2khvk4G9uhCFJUeGeMK2UWeDUzhzAfUjaRq6FxO4eQQKjyyyZvyW2uEDWy9g2EOAAZqBDtNvrC1tP4oXnXxYOjJeVf8Ax7JGdr2vaODr6dFrC1vWN0JrhwHzzHkalrHF7gY5DxfHuJ8xax+KCVUZEZg2zoU7ahoqC7touz3x207739bf5blDWVgylp8wlHPVYGD7O+wmjm9I1aHX09na/t1lUVeHnJw0el8qxT484+X8lnx3AYatmmVtyPVcNzm+RVpRT6noX6eFyxNFTp9mgZK2QVJs1wcAYxfcb2vq+Spy/medH0lRmpKfT5fyTmacoRVtn37OUbtYF7jk4X3hWlBM69VooX79H5KiNmE1988duek393+VTlvyed9jyz7kStZszic1gjmcwtFnEt1a+ttQsp5R0WekwaSjLH0zn9USDsmXoRR9twfq16Ot7adXzVuD4cGz0GdPyeLv1x/rP+yNp9mUYY8OmLnOA0ODNOgi9/rG4O7d0VeV8znh6RFRalLPjbGP1I0bMJr/APvjtz0m/u/yo5b8mP2PLPuRccr5VhogS275CO893HyA8Arxgonp6XRwoW278kTmHIPpU75/SNGq3d7PVawtx1hQ68vOTm1PpvOs4+LH0/k4MR2Zg6TDMAQAHBzdxPMWO6/LeodXhmVvpKeOBnnDNmNnAzzBzR9VgIv/AHE7vYEVXlkVekJPM5fRF1r8Ja+mdTMtG0s0CwvpHldaNbYPUspUqnWtljBW8vZB9FnZP6Rr037vZ6b3FuOsqirw8nDpvTeTZx8Wfp/JYMey/BWNDZW7x6rhuc2/I/JWlFPqdt+mruWJoicr5MFFM6UTF4LdOkttbfzv8lWMMPJzaXQKibkpZ+ha1oegcOMYTFVRmOVtx4HxaeYPgVDSfUyuphbHhmjO58AxHDiTSvdJFxs0X97N+/q3iseGUeh48tPqdM81PK/92Ob/AFGrG91zY9XVpBHsuo5jM/tW5bNIisUzhV1A0ul0tP1Yxpv7t/4qHNvuc9uvvsWM4XyP3BMo1VSRpjMbPtvBaPYOJ9iKLfQijQXWvpheWanljLMVEzu96QjvPPE9ByHRbxion0Gm0kKI4XXyTisdQQBAEAQBAEAQBAEAQBAEAQBAEAQBAEAQBAEAQBAEAQBAEAQBAEAQBAEAQBAfKemY/wBdjXf1AH4oVlCMuqPMNFGw3bGxp5hoHwCjBCriuiR91JcIAgCAIAgCAIAgCAIAgCAIAgCAIAgCAIAgCAIAgCAIAgCAIAgCAIAgCAID/9k="/>
          <p:cNvSpPr>
            <a:spLocks noChangeAspect="1" noChangeArrowheads="1"/>
          </p:cNvSpPr>
          <p:nvPr/>
        </p:nvSpPr>
        <p:spPr bwMode="auto">
          <a:xfrm>
            <a:off x="882650" y="77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27633" y="2500134"/>
            <a:ext cx="2825892" cy="21321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50" y="4632275"/>
            <a:ext cx="3841750" cy="2082056"/>
          </a:xfrm>
          <a:prstGeom prst="rect">
            <a:avLst/>
          </a:prstGeom>
        </p:spPr>
      </p:pic>
    </p:spTree>
    <p:extLst>
      <p:ext uri="{BB962C8B-B14F-4D97-AF65-F5344CB8AC3E}">
        <p14:creationId xmlns:p14="http://schemas.microsoft.com/office/powerpoint/2010/main" val="8204604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2051">
                                            <p:txEl>
                                              <p:pRg st="0" end="0"/>
                                            </p:txEl>
                                          </p:spTgt>
                                        </p:tgtEl>
                                        <p:attrNameLst>
                                          <p:attrName>style.visibility</p:attrName>
                                        </p:attrNameLst>
                                      </p:cBhvr>
                                      <p:to>
                                        <p:strVal val="visible"/>
                                      </p:to>
                                    </p:set>
                                    <p:animEffect transition="in" filter="wipe(left)">
                                      <p:cBhvr>
                                        <p:cTn id="7" dur="500"/>
                                        <p:tgtEl>
                                          <p:spTgt spid="19220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22051">
                                            <p:txEl>
                                              <p:pRg st="1" end="1"/>
                                            </p:txEl>
                                          </p:spTgt>
                                        </p:tgtEl>
                                        <p:attrNameLst>
                                          <p:attrName>style.visibility</p:attrName>
                                        </p:attrNameLst>
                                      </p:cBhvr>
                                      <p:to>
                                        <p:strVal val="visible"/>
                                      </p:to>
                                    </p:set>
                                    <p:animEffect transition="in" filter="wipe(left)">
                                      <p:cBhvr>
                                        <p:cTn id="10" dur="500"/>
                                        <p:tgtEl>
                                          <p:spTgt spid="19220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22051">
                                            <p:txEl>
                                              <p:pRg st="2" end="2"/>
                                            </p:txEl>
                                          </p:spTgt>
                                        </p:tgtEl>
                                        <p:attrNameLst>
                                          <p:attrName>style.visibility</p:attrName>
                                        </p:attrNameLst>
                                      </p:cBhvr>
                                      <p:to>
                                        <p:strVal val="visible"/>
                                      </p:to>
                                    </p:set>
                                    <p:animEffect transition="in" filter="wipe(left)">
                                      <p:cBhvr>
                                        <p:cTn id="13" dur="500"/>
                                        <p:tgtEl>
                                          <p:spTgt spid="1922051">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22051">
                                            <p:txEl>
                                              <p:pRg st="3" end="3"/>
                                            </p:txEl>
                                          </p:spTgt>
                                        </p:tgtEl>
                                        <p:attrNameLst>
                                          <p:attrName>style.visibility</p:attrName>
                                        </p:attrNameLst>
                                      </p:cBhvr>
                                      <p:to>
                                        <p:strVal val="visible"/>
                                      </p:to>
                                    </p:set>
                                    <p:animEffect transition="in" filter="wipe(left)">
                                      <p:cBhvr>
                                        <p:cTn id="16" dur="500"/>
                                        <p:tgtEl>
                                          <p:spTgt spid="1922051">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22051">
                                            <p:txEl>
                                              <p:pRg st="4" end="4"/>
                                            </p:txEl>
                                          </p:spTgt>
                                        </p:tgtEl>
                                        <p:attrNameLst>
                                          <p:attrName>style.visibility</p:attrName>
                                        </p:attrNameLst>
                                      </p:cBhvr>
                                      <p:to>
                                        <p:strVal val="visible"/>
                                      </p:to>
                                    </p:set>
                                    <p:animEffect transition="in" filter="wipe(left)">
                                      <p:cBhvr>
                                        <p:cTn id="19" dur="500"/>
                                        <p:tgtEl>
                                          <p:spTgt spid="1922051">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22051">
                                            <p:txEl>
                                              <p:pRg st="5" end="5"/>
                                            </p:txEl>
                                          </p:spTgt>
                                        </p:tgtEl>
                                        <p:attrNameLst>
                                          <p:attrName>style.visibility</p:attrName>
                                        </p:attrNameLst>
                                      </p:cBhvr>
                                      <p:to>
                                        <p:strVal val="visible"/>
                                      </p:to>
                                    </p:set>
                                    <p:animEffect transition="in" filter="wipe(left)">
                                      <p:cBhvr>
                                        <p:cTn id="22" dur="500"/>
                                        <p:tgtEl>
                                          <p:spTgt spid="192205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22051">
                                            <p:txEl>
                                              <p:pRg st="6" end="6"/>
                                            </p:txEl>
                                          </p:spTgt>
                                        </p:tgtEl>
                                        <p:attrNameLst>
                                          <p:attrName>style.visibility</p:attrName>
                                        </p:attrNameLst>
                                      </p:cBhvr>
                                      <p:to>
                                        <p:strVal val="visible"/>
                                      </p:to>
                                    </p:set>
                                    <p:animEffect transition="in" filter="wipe(left)">
                                      <p:cBhvr>
                                        <p:cTn id="27" dur="500"/>
                                        <p:tgtEl>
                                          <p:spTgt spid="1922051">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22051">
                                            <p:txEl>
                                              <p:pRg st="7" end="7"/>
                                            </p:txEl>
                                          </p:spTgt>
                                        </p:tgtEl>
                                        <p:attrNameLst>
                                          <p:attrName>style.visibility</p:attrName>
                                        </p:attrNameLst>
                                      </p:cBhvr>
                                      <p:to>
                                        <p:strVal val="visible"/>
                                      </p:to>
                                    </p:set>
                                    <p:animEffect transition="in" filter="wipe(left)">
                                      <p:cBhvr>
                                        <p:cTn id="30" dur="500"/>
                                        <p:tgtEl>
                                          <p:spTgt spid="1922051">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22051">
                                            <p:txEl>
                                              <p:pRg st="8" end="8"/>
                                            </p:txEl>
                                          </p:spTgt>
                                        </p:tgtEl>
                                        <p:attrNameLst>
                                          <p:attrName>style.visibility</p:attrName>
                                        </p:attrNameLst>
                                      </p:cBhvr>
                                      <p:to>
                                        <p:strVal val="visible"/>
                                      </p:to>
                                    </p:set>
                                    <p:animEffect transition="in" filter="wipe(left)">
                                      <p:cBhvr>
                                        <p:cTn id="33" dur="500"/>
                                        <p:tgtEl>
                                          <p:spTgt spid="1922051">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22051">
                                            <p:txEl>
                                              <p:pRg st="9" end="9"/>
                                            </p:txEl>
                                          </p:spTgt>
                                        </p:tgtEl>
                                        <p:attrNameLst>
                                          <p:attrName>style.visibility</p:attrName>
                                        </p:attrNameLst>
                                      </p:cBhvr>
                                      <p:to>
                                        <p:strVal val="visible"/>
                                      </p:to>
                                    </p:set>
                                    <p:animEffect transition="in" filter="wipe(left)">
                                      <p:cBhvr>
                                        <p:cTn id="36" dur="500"/>
                                        <p:tgtEl>
                                          <p:spTgt spid="19220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0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105"/>
          <p:cNvSpPr txBox="1">
            <a:spLocks noGrp="1" noChangeArrowheads="1"/>
          </p:cNvSpPr>
          <p:nvPr/>
        </p:nvSpPr>
        <p:spPr bwMode="auto">
          <a:xfrm>
            <a:off x="85725" y="6961188"/>
            <a:ext cx="1352550" cy="115887"/>
          </a:xfrm>
          <a:prstGeom prst="rect">
            <a:avLst/>
          </a:prstGeom>
          <a:noFill/>
          <a:ln w="9525">
            <a:noFill/>
            <a:miter lim="800000"/>
            <a:headEnd/>
            <a:tailEnd/>
          </a:ln>
        </p:spPr>
        <p:txBody>
          <a:bodyPr lIns="0" tIns="0" rIns="0" bIns="0">
            <a:spAutoFit/>
          </a:bodyPr>
          <a:lstStyle/>
          <a:p>
            <a:pPr eaLnBrk="0" hangingPunct="0">
              <a:lnSpc>
                <a:spcPct val="85000"/>
              </a:lnSpc>
              <a:spcBef>
                <a:spcPct val="20000"/>
              </a:spcBef>
            </a:pPr>
            <a:r>
              <a:rPr lang="en-US" sz="900" dirty="0">
                <a:solidFill>
                  <a:schemeClr val="bg1"/>
                </a:solidFill>
              </a:rPr>
              <a:t>12/01/09 - 9pm</a:t>
            </a:r>
          </a:p>
        </p:txBody>
      </p:sp>
      <p:sp>
        <p:nvSpPr>
          <p:cNvPr id="65539" name="Rectangle 106"/>
          <p:cNvSpPr txBox="1">
            <a:spLocks noGrp="1" noChangeArrowheads="1"/>
          </p:cNvSpPr>
          <p:nvPr/>
        </p:nvSpPr>
        <p:spPr bwMode="auto">
          <a:xfrm>
            <a:off x="2695575" y="6961188"/>
            <a:ext cx="3752850" cy="117475"/>
          </a:xfrm>
          <a:prstGeom prst="rect">
            <a:avLst/>
          </a:prstGeom>
          <a:noFill/>
          <a:ln w="9525">
            <a:noFill/>
            <a:miter lim="800000"/>
            <a:headEnd/>
            <a:tailEnd/>
          </a:ln>
        </p:spPr>
        <p:txBody>
          <a:bodyPr lIns="0" tIns="0" rIns="0" bIns="0">
            <a:spAutoFit/>
          </a:bodyPr>
          <a:lstStyle/>
          <a:p>
            <a:pPr algn="ctr" eaLnBrk="0" hangingPunct="0">
              <a:lnSpc>
                <a:spcPct val="85000"/>
              </a:lnSpc>
              <a:spcBef>
                <a:spcPct val="20000"/>
              </a:spcBef>
            </a:pPr>
            <a:r>
              <a:rPr lang="en-US" sz="900" dirty="0">
                <a:solidFill>
                  <a:schemeClr val="bg1"/>
                </a:solidFill>
              </a:rPr>
              <a:t>eSlide – P6466 – The Financial Crisis and the Future of the P/C</a:t>
            </a:r>
          </a:p>
        </p:txBody>
      </p:sp>
      <p:sp>
        <p:nvSpPr>
          <p:cNvPr id="65540" name="Rectangle 110"/>
          <p:cNvSpPr txBox="1">
            <a:spLocks noGrp="1" noChangeArrowheads="1"/>
          </p:cNvSpPr>
          <p:nvPr/>
        </p:nvSpPr>
        <p:spPr bwMode="auto">
          <a:xfrm>
            <a:off x="8601075" y="6656388"/>
            <a:ext cx="447675" cy="115887"/>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E49E9257-1E9E-4115-9E11-7EEC0715408B}" type="slidenum">
              <a:rPr lang="en-US" sz="900"/>
              <a:pPr algn="r" eaLnBrk="0" hangingPunct="0">
                <a:lnSpc>
                  <a:spcPct val="85000"/>
                </a:lnSpc>
                <a:spcBef>
                  <a:spcPct val="20000"/>
                </a:spcBef>
              </a:pPr>
              <a:t>25</a:t>
            </a:fld>
            <a:endParaRPr lang="en-US" sz="900" dirty="0"/>
          </a:p>
        </p:txBody>
      </p:sp>
      <p:sp>
        <p:nvSpPr>
          <p:cNvPr id="65541" name="Rectangle 2"/>
          <p:cNvSpPr>
            <a:spLocks noGrp="1" noChangeArrowheads="1"/>
          </p:cNvSpPr>
          <p:nvPr>
            <p:ph type="title" idx="4294967295"/>
          </p:nvPr>
        </p:nvSpPr>
        <p:spPr>
          <a:xfrm>
            <a:off x="251279" y="237218"/>
            <a:ext cx="7400925" cy="582613"/>
          </a:xfrm>
        </p:spPr>
        <p:txBody>
          <a:bodyPr/>
          <a:lstStyle/>
          <a:p>
            <a:pPr>
              <a:lnSpc>
                <a:spcPct val="85000"/>
              </a:lnSpc>
            </a:pPr>
            <a:r>
              <a:rPr lang="en-US" sz="2000" dirty="0"/>
              <a:t>Sharing Economy</a:t>
            </a:r>
            <a:br>
              <a:rPr lang="en-US" sz="2000" dirty="0"/>
            </a:br>
            <a:r>
              <a:rPr lang="en-US" sz="2000" dirty="0"/>
              <a:t>…….Insurance Impact</a:t>
            </a:r>
            <a:endParaRPr lang="en-US" sz="2000" dirty="0" smtClean="0"/>
          </a:p>
        </p:txBody>
      </p:sp>
      <p:sp>
        <p:nvSpPr>
          <p:cNvPr id="3" name="AutoShape 2"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data:image/jpeg;base64,/9j/4AAQSkZJRgABAQAAAQABAAD/2wCEAAkGBxAPEhAQDRMQERAQEBIRERARDQ8QFRAPFREWFhcUExUYIiggGBolHBQVITEjJSkrLjAuFyI0OD8vNygtLi0BCgoKDg0OGxAQGiwlICUtNywsLCwtLCwsLCwtNy0vLCwsLCwsLCwwNCwsLCwsLCwsLCwsLCwsLCwsLC0sLCwtLP/AABEIAL8BBwMBEQACEQEDEQH/xAAcAAEBAAIDAQEAAAAAAAAAAAAABwUGAQIDBAj/xABLEAACAQIBBQkKCwYGAwAAAAAAAQIDBBEFBhIhMQcTNEFRYYGRsyIzcXJzdKGxstEVIzI1QlJUYoKDlFOSk6LB0hYXJENjoxQl8P/EABoBAQACAwEAAAAAAAAAAAAAAAABBAIDBQb/xAA0EQEAAQICBQoGAgMBAAAAAAAAAQIDETEEITJRcQUSEzM0QYGRsdFSYXLB4fAUoSJC8SP/2gAMAwEAAhEDEQA/AM5PdAvV+x/hS/uLHR0uFHKF/wCXl+XX/MK9/wCD+FL+4dHSn+ff+Xl+T/MK9/4P4Uv7h0dJ/Pv/AC8vyf5hX3/B/Cl/cOjpP59/5eX5etrn9eynCL3nCU4xfxUtjkl9YTbpTTp96ZiNXl+VSK7tgAAAAAAAAAAAAAAAD5MpZSo20N8uJxpx4sdsnyRS1yfMiYiZya7l2i3GNU4NHytujvXGzpJL9pW14+CEXq6X0G2LW9zbnKM5W48Z9vy1i8zqvqvyq9RLkptUsP3MGZxTTHcp1aTeqzqnw1ejG1L6tL5dSrLxqs5etmWENU1VTnM+by3x8pLHB70co14d7q1YeJWnH1MjCGcV1RlM+cszYZ631HDGpvsV9GrBT/mWEvSYzRTLfRpl6nvx4/uLbsjboNCrhG6i6En9NPTpvwvbHqw5zXNqe5etcoUVaq4w9G40qkZpSg1KMlipRaaa5U1tNToRMTGMOwSAAAH5+qbWW3loydQkAAe9h32l5SHtITkyp2o4r4VHpgAAAAAAAAAAAAAADB505x07Cni8J1pp73Tx2/elyRXpM6aecraTpMWafn3QkeU8pVbqbq15Ocns5Ir6sVxIsRERqhwq66q6udVOMvkDEAAAAAABnM285q1jJaLc6Lfd0W9T5XH6svXxmNVMVN9jSK7M6styuZMyhSuaca1CWlCXXF8cZLiaK8xMThLu27lNynnU5PrIbAAB+f6m1lt5aMnQJAAH0WHfaXlIe0hOTKnajivZUemAAAAAAAAAAAAAAfLlO+hb0qlar8mnHF8rexRXO3gukmIxnBhcuRbpmqruRPK+Ual1VnWqvupvZxRjxRjzIsxGEYQ85crm5VNdWcviJYgAAAAAAAADY8ysvuzrJTfxFVqNRcUXxVOjj5vAjGunnQs6Lf6GvXlOfv8AvcsBWd8AAQCptZbeWjJ0CQAB9Fh32l5SHtITkmnajivRUenAAAAAAAAAAAAAAT3dRyo8aVrF6kt9qc71qC9p9RutR3uTyjdxmLccZ+37wT82uaAAAAAAAAAAHKAr2YWU3cWsVJ4zovepc6STi/3Wl4UyvcjCXc0G7z7WE5xq9v6bGYLgBAam1lx5WMnQhIAA97DvtLykPaQnJlRtRxXoqPTgAAAAAAAAAAAAAIlnPeb/AHVxU4nVlGPiw7iPoii1TGEQ83fr592qr5+mpiyWoAAAGADHwdZOEsedTvCGQAAAAN03L7vRr1aT2VaWl+KEtXonLqNd2NTocnV4XJp3x6f9U00OyAQGptZceVjJ1ISAAPex77S8pD2kJyZUbUcVdz2rSp2VedOUoSW94SjJxaxrQTwa17GV7e07mnTMWJmJwy9YSr4auvtFx+pq+8sYRucTpLnxT5z7nwzdfaLj9RV94wjcdJc+KfOfc+Gbr7RcfqKvvGEbjpLnxT5z7nwzdfaLj9RV94wjcdJc+KfOfdsmYOUq9S7jGrVrTjvc3ozrVJrHBcTZhciOat6DXXN7CapnV3zKmld20ey/la5jc3MY168YqvVSSr1UklUeCST1ItREYRqecu3K+kq/ynOe+d7H/DN19ouP1FX3k4RuYdJc+KfOfc+Gbr7RcfqKvvGEbjpLnxT5z7nwzdfaLj9RV94wjcdJc+KfOfc+Grr7RcfqavvGEbkTcufFPnPusdGu420ajeLjbqbbeOLVPHFlXveiirC3j8kOZbeajJwQkAAcpAU/NbMulShGpdwVStJJ6E1jClzaOyUuVvo5XpruTlDsaNoNNMc65GM7u6G2xoxS0VGKjyKKS6jU6GENUz0zYt50KtelCNKrShKo3CKipxisZKSWpvBPXtNtFc44KGmaLRNE10xhMa+KW4G5xgAAA9KFedNqVKUoSWyUJSi1jt1rWExMxricH1/DN19ouP1NX3jCNzLpLnxT5z7qTueXNSrbSlVnOpLf5LSnOU3hoQ1Yvi1mi7m6/J9UzanGZnX369yVVNrLDiRk6kJAAHvY99peUh7SE5MqNqOKsZ+8BuPyu2gV7e07en9RV4esJAWHCAAADaNznhkfJVPUjC5srmgdfHCVXK7uojnHwq684rdpItU5Q81e62rjPqxxLWAABKJWa9f/AK+ph9hl2DK0bXi9Dc7NP0/ZGWWXnwgAAGczKslWvKCksYwbqP8AAm1/NomNc4UrGiUc+9TE8fL8rGVnoQDHZx8EuvN63Zsyo2oaNK6ivhPoiTLTzrggAAAABUtzPgk/OJ+xA0Xc3Z5O6qePsmFTayw4sZOpCQAB72PfaXlIe0gyp2o4qvn5wGv+V20Cvb2nb0/qKvD1hISw4QAAAbPuc8Mj5Kp6kYXNlc0Dr44Sq5Xd1Es4+FXXnFbtJFqMoeavdbVxn1Y4lrAAAE5LLe/N9TzGXYMrxteL0F3s0/T9kaZYefAAADadzdpXevV8TU2+GJhc2VzQOu8J+ypb5HlXWiu7mMG+R5V1oGMPhzj4Jdeb1uzZlRtQ06V1FfCfREmWnnQgAAAABUdzPgk/OJ+xA0Xc3Z5N6qePsmNTayw4sZOhCQAB72PfaXlIe0h3MqdqOKsZ+cBr/ldtAr29p29P7PV4esJAWHCAAADaNznhkfJVPUjC5srmgdfHCVWK7uonnHwq684rdpItRlDzV7rauM+rGktYAAEonJZb35vqeYy7BlaNrxehu9mn6fsjbLLz7ggAAAkmInMw8HUMWPNp3HLs2chMSxqpjCdS15e4Hc+a1ezZUo2oel0nqK/pn0RVlp55wQAAAAAqO5pwSfl5+xA0Xc3Z5N6qePsmVXayw4kZOgSAAPew77S8pD2kROTKjajiq+ffAa/5XbQK9vadzT+z1eHrCQllwQAAA2fc64ZHydT1I13Nld0Dr44SqxXd1E84+FXXnFbtJFunKHmb3W1cZ9WOJawAABOSyXvzfU8xl2DK0bXi9Dd7NP0/ZG2WXngAAAAAD4/AIRVlK1Ze4Hc+bVezZVo2oej0nqK/pn0RZlp51wAAAAGAFR3NV/pJeXn7EDRdzdrk3qp4+yY1drN7iRk6hIAA97HvtLykPaRE5MqNqOKrZ98Br/ldtAr29p3NP7PV4esJEWXBAAADZ9zrhkfJ1PUjXc2VzQOvjhKqld3kUzj4VdecVu0kW6coeZvdbVxn1Y4lrAAAE5LHe/N9TzGXYMrRteL0N3s0/T9kcZZeeAAAAAA4fH4BCKspWrL3A7nzar2bKtG1D0ek9RX9M+iLstPOuAAADY8wrKlXuZQrwjUjvM2oy2aSlDX1YmFyZiNS3oVFNd3m1RjGHsoP+F7H7PT6maOfVvdb+JY+GGQsbGlQi4UIKEW9LRjs0mksfQiJmZzbrdum3GFMYIdV2stvLxk6hIAA97HvlLykPaRE5MqNqOKq598Br/ldtAr29p3NP7PV4esJGWXBAAADZtzvhkfJ1PUjXc2VzQOvjhKqld3kVzi4VdecVe0kW6coeZvdbXxn1Y4lrAAAE5LFe/N9TzGXYMrRteL0F3s0/T9kdZZefAAAAAA4aEIqylbMrw0rWuuW3qLrpsq07UPS34xs1R8p9EUZaebgAAAM5mVdqjeUW3gpt03+NNL+bRMa4xpWdEr5l6mfDz/KvlV6EAg9Tay48pGToEgAD3se+UvKQ9pETkyo2o4qrn1wGv8AldtAr29p3NP7PV4esJGWXBAAADM5o5QjbXVKpUeEO6hKX1VKLWL5scDGuMYWNFuRbuxVOSsVspUIQdSVWmoJY6WnFprmw29BWwnJ3qrtFNPOmYwRbKFxvtWrU2b5UnPDk0pOWHpLcaoebqq51U1b5mfN84YgAACcljvfm+p5jLsGVo2/F6C72afp+yOssvPuAAAD68mZOq3M97oR0p6LlhpRj3Kwx1yaXGiJmIzZ27dVyebTGMsr/gu//Y/91H+4x6Sne3/wr/w/3Hu5/wAF3/7H/uo/3E9JTvRVoWkTGz/ce6rSp4w0Xxx0X0rAqvQYYxghdWm4txlti3F+FamXHloiY1S6AAAHKeGtAUbN/PmlKEYXrcKiWG+KLcZ87w1xfo9Roqtz3Ovo/KFOGF3VO/e2Onl6zlsuKHTWgvQ2Ycyrct/yrHxx5wjNVa2WnnIydAkAAe1l3yn5SHtITkyo2o4qxnrDSsrhLiUH0RqRf9Ctb2od3ToxsVfvfCQllwAAAAAMAjACQAAABErFe/N9TzGXYMrRt+L0N3s0/T9keZZefcAAAG1bnHC/yZ+uJru7K7yf1/hP2VAru6AAJBnlZbzd1lhqnLfY86nrf82kugtUTjS87pdHMvVR4+f5xYQyVwAAAAetB6yYY1ZPfK1HQr1ofUq1I9U2jGMmy5HNrqj5y+QliAAOYvDWtq1rwhE/Ja72krm3nGOytRai/GhqfpRVjVL01ynpbUxHfHqiklht1PkLTzMOAkAAAAAAAAAAiclhvfm+p5jLsGVo2/F6G52afp+yPMsvPASAANs3Nqbd1J8UaE/TOCNd3ZXuTo/9vD2U0ru4AANP3RckurSjcQWMqOqfPSfH0P0Nm21Vrwc3lGzzqYuR3Z8Px7psb3HAAAAB6UdohjVk2TdCye6Vy6iXc14qS8eKUZL1P8RrtzjSvafb5l7Hfr92rmxTAAHIFYzHv1WtKa+lR+KkuaPyf5Wupla5GFTvaBc59mI3avb+mk58ZJdvcSnFfF126kXxKT+XHrePgkjdbqxhy9Ns9Hdme6dfu1wzVQAAAAAAAAACJyWG9+b6nmUuwZWjb8XobvZp+n7I+yy884CQABSdzfJzp0p15LB1mlDxI46+lt/uo0XZ14Ovybawpmue/wBIbganTAAHWcFJNSSaaaaaxTT2phExjGEpPnbm/KzqYxxdCo3vctui9uhJ8q4uVdJZoq50PP6Vo02atWzOXswBmrAAAB6UNpMMasleznyOryhKnqVSPdUpPimlsfM9np4irRVzZej0qx01vDv7kir0ZU5ShNOMotqUXqaa4mWXnpiYnCc3mEAADO5oZb/8OtjPvVTCNRci4p9GL6GzGunnQs6LpHQ3MZynP38FLytk2le0XTng4ySlCccHoyw1Ti+Pb0plemqaZdu9Zpv0YT4T90myxkmraVHTrLD6sl8mceWL/wDsCzExMYw8/dtVWqubV/18BLWAAAAAAAAATksN6v8AQVPMpdgytG34vQ3ezT9P2R9ll55wAwA2HNbNmpdyU5pwt0+6ns08Pow5fDxeEwrr5q3ouizenGdnfv4KpSpxhGMYJRjFKMUtSUUsEkVnfiIpjCHcJAAADwvLSnWhKnWipQksHF+tcj5yYnDXDCuimunm1RqTPOTNKrat1KWNSht0ksZQX30uLnWrwFiiuKnD0nQ67OuNdPpx92tYGamAAPShtJhFWS6FJ6xr+c+bFO8WnBqnXSwU8NU0tinh69q59hsor5qlpWh03v8AKNVXrxTbKeSK9tLRrwlHXqlhjGXiyWpm+JicnFuWq7U4Vxh6eb4cCWswA+qxyfWrvRownN/djil4XsXSJmIzZUUVVzhRGKnZo5MubanoXE4uO2FJd06fL3X9NaK9yqJnU7mhWbtqnCudXdG7x+zLX9jSuIOnXhGcXxPifKntT50YRMxks3LVFynm1RjDTso7nybbtquC4oVVs/HH3G2Lu9zbnJnwVefv+GJnmLerYqT51V96Rn0lKvPJ9/dHm9rbMG5k/jJ0oLxpTfUlh6SJu0sqeTrs5zEf22HJ+ZtpbJ1K735wTk3USUIpLFvQX9cTCbkzqhct6Batxzq9eG/Ly98U7ypdb9Vq1cMNObaX1Y7Ix6Ekug3xGEYOPXXz6pq3vlDEAAcxjjqW16ukljOWpaMp27dtWpwWMnb1IRS43vbSSKlM/wCUS9NepmbNVMbp9EwjmrfN6qE+mVOPrZY59O9wo0S/8E/17sha5iXc8N8dOmuPSnpPqjivSYzdpbqOT7054R+/JsmSsx7ajhKs3XkuKS0YY+Lx9LaMJuzOS7a5Ot0669fp5e7aIxSSSSSSwSSwSXIjU6ERg5AAAAAAAA13LGZ9tcYyit5qP6VNLRb+9DZ1YM2U3JhSvaBaua41T8vZqV/mNd08d60Ky4tGSjLpjLD0NmyLlMudc5PvU5YT+/P3YevkS6h8qhWXPvU2utLAz50b1abNynOmfKXShk+tj3qr/Cn7icYYVW6/hnylaim9UAdZwUk1JJp7U1in0BExE6pYytm5ZT+VQpfhjoezgZc+re0Tolif9Y9HFHNqyhsoU34yc/axJ59W9EaHYj/WPV65YvFZ286tOEWqbh3C7hYSqRi8MNm0imOdOCdIudBamqmMsNXi8MkZyW11goT0Kj/254Rlj93il0E1UTDGzplq7qicJ3SzBgtAAABoufmcUcHaUHi2/jpJ6lh/tp8vL1cuG63R3y5Gn6VE/wDlR4+3v5NDNzluAAADJ5t2u+3VvDlqxk/Fj3T9EWRVOES22KOfdpp+fprWQqPTAAAAAAAAAAAAAAAAAAAAAAADBZ78Cr/l9tA2WtpT5Q7PV4esJOWHn2YybnPd2+ChUcor6FT4xenWuhoxmimVm3pV63lV562yWm6CsPj6Ov61Oe38MtnWa5tbpXaOU/ip8v37voq7oNFLuKVVvklKEV1psdDO9nPKlHdTP9MBlfPO5rpwp4UYPaoNuTXI5+5IzptxCne067c1Rqj5e7WjNTcAAAHIG67m2TsZ1LiS1QW9w8eWDl1LD941XZ1YOlybbxqm5u1fv73qAaHZAAAAAAAAAAAAAAAAAAAAAAAGCz34FX/L7aBst7Snyh2erw9YSgsOA4AAAAAAAAAe1nbTrTjTprGc2oxXO/6DLWmmmapimnOViyPk+NtRp0Ya9Fa39ab1yfWVapxnF6Wxai1RFEPtMW0AAAAAAAAAAAAAAAAAAAAAAAYPPbgVf8vtoGy3tKXKHZ6vD1hKCw4IAAAAAAABzCDk0opttpJJYtt7EkBTMz82/wDxY77WS3+a2bd6i/or7z430eGvcrx1Q7ehaJ0Uc+van+mzGt0AAAAAAAAAAAAAAAAAAAAAAAAAx+Xsnu5oVKMWouejg2m1jGalr6sDKirCcWjSbM3bU0RP7mlWVMk17WWjXg48ktsZeLLY/BtLMTE5PPXbVdqcK4w9HwksAAAAAAPqsLCrcTUKMHOT5OJcsnsS52JmIzZUUVXKubRGMqPmzmtC0wqVMKlf630afNDHj5/UV67mOqHb0XQotf5Va6vTh7tiNa8AAAAAAAAAAAAAAAAAAAAAAAAAAB0rUYzi41IxlF6nGSUk1zpiJwY1UxVGFUYw1jKWY1vUxdCUqMnxfLh1PWus2xdnvULvJturXROH9x++LXLzMi7hjoKFRfdmovDnUsPWbIu0yo18n3qcsJ8fdhbnJlWnqqR0fxRfqZnExOSrXRVRtQ86VnObwisX4UvWTOpjTjVky1nmjeVdahGMfrSqQw/lbfoMJuUws0aHfryjzmPy2HJuYUI4O5qOX3Ka0V0yet9CRrm7uXbfJkZ3KvCPf/jbbKypUI6FGEYR5Ira+VvjfOzVMzObpW7dFuMKYwe5DMAAAAAAAAAAAAAAAAAAAAB//9k="/>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8"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42545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57785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2" descr="data:image/jpeg;base64,/9j/4AAQSkZJRgABAQAAAQABAAD/2wCEAAkGBxEQEhAUEBQRFBIUEhUUEBAUFRUWEBYUFBcWFxcVFhQYHC0gHhomHRQUITIkJSkrLi4uGCIzODMtNygtLy4BCgoKDg0OGhAQGywkICQrLCw3NyssLCwsLCwsLC0sLC4sLCwsLCwtLCwsLCwsLCwsLCwsLCwsLCwsLCwsLCwsLP/AABEIAIQA5wMBEQACEQEDEQH/xAAcAAEAAgMBAQEAAAAAAAAAAAAAAQcEBQYCAwj/xABFEAABAwIABwsHCwMFAAAAAAABAAIDBBEFBgcSITFBEzRRYXFyc4GRsbIiMjOTocLRFSMkUlNUYnSSwcMUgoNCQ6Kj8f/EABoBAQACAwEAAAAAAAAAAAAAAAABBAMFBgL/xAA1EQEAAgEBBQYEBQQCAwAAAAAAAQIDEQQFEjEyIUFRcYGxMzSRwRMUIlJhQnKh0fDxI2Lh/9oADAMBAAIRAxEAPwC8UBBDnAAk6ABck6gEJ7O1h/K9N9vB6xnxU8M+DH+Nj/dH1g+Vqb7eD1jPinDPgfjY/wB0fU+V6b7eD1jPinDPgfjY/wB0fWGYCoZEoCAgICAgICAgi6D41FZFH6R7Gc5wb3lNJl4tkpXqmIYny/SXtu8N+eF64LeDF+aw66cUfVl09bFJ6N7H81zXdxUaTDLXJS3TMS+6h7EBAQEBAQEEFBKAgxML+gn6GTwlTXnDHm+Hbyn2UEAtg4mU2TRGqHBEw/QsXmt5B3LXO5ryh7RIgICAgICAg1uHcNRUcefMeJjB5zjwAL1Ws2nSGDaNopgrxW/7VfhvHSqqCQ1xhj2MjPldb9Z9itVw1hze0byzZeyJ4Y/j/bmjpJJvc6ztWXRQ11LJogAtp27DtTROro8CY51VMQC4zM2skJJtxP1j2rFbFWV/Z95ZsU9s6x/P+1oYBw7DWR58R0jz2Hz2nj4uNVbVms9ro9n2mmevFVswvKwlAQEBAQQUEoCDEwv6CfoZPCVNecMeb4dvKfZQbVsHESlSPLlCYfoWLUOQdy1zua8oe0SICAgICAg+VTO2NrnvNmtaXOPAALlNNXm9orWbTyhSGMWGH1szpHaBqjZ9Vg1D9yr1KxWNHH7VtNs+Sbz6NasisICAgIM/AeFn0czJY9hs9uxzdrSvF6xaNFjZtothvF6rxpKhsrGPYbte0OaeIhUNNHY0vF6xaOUvsj0ICAgIIKCUBBiYX9BP0MnhKmvOGPN8O3lPsoNq2DiJSpHlyhMP0LFqHIO5a53NeUPaJEBAQEBAQcnlKrjHSFo1yvDOoeUe72rLhjWzW71y8GDTxnRUgVxyyVIhQF0BBKkFAtTJjXGSmfGdcUlhzHi49ucqmeNLaum3Rlm2Gaz3S7JYW1EBAQEEFBKAgxML+gn6GTwlTXnDHm+Hbyn2UG1bBxEpUjy5QmFxY91D46Fzo3OY4Ojs5pIdpI2hUsURN+11e8LWrs0zWdOXJVww7V/eJ/WP+Kt8FfBzf5rN++frJ8u1n3if1j/inBXwPzWb98/WW5xOwvUyVtO180rmlzrtc9xafIdrBKx5axFZ7FzYNoy32isWtMx298+Du8fah8VHI6NzmODmWc0kO0uF9IWDFETZuN5XtTZ5ms6T2cvNVYw7WfeJ/WP+Kt8FfBzf5rN++31k+Xaz7xP6x/xTgr4H5rN++frLbYqYXqX1lM180zml+lpe4tOg6wSvGSkRWexa2LaMts9Ym0z2+Mt7lZfppG8UpP8A1gfusez963vqeiPP7K8CstElSN9iZgIVs+a++5sGdJbWRfQ2+y6xZb8ML2wbLG0ZNJ5RzW5BgyBjc1kUbW2tYNFuvRpVPil1NcOOsaRWNPJVuUagigqgImhgfE17mjQ3OLng2GzzQrWGZmva5vemKmPPHDGmsa/5ly6ztYIPrBVSR33N72X15ri2/LZeZiJe6ZLU6ZmPJ1uTetlfWWfJI4bk82c9xF/J2ErDmrEVbXdWS9s+kzM9k/ZaiqujEBAQQUEoCDEwv6CfoZPCVNecMeb4dvKfZQbVsHESlSPLlCYW7lD3g/nReIKni63U7y+Vn091RhXHKpUjeYkb+pec7wOWLN0Svbt+Zr6+yw8o28ZeczxBVsPW3m9flp8491PhXXKpUjcYnb9pek90rHl6ZXN3/MU83TZWfPpebJ3sWHZ+9sN9c6ev2cAFZaMQd3k0whBB/U7tIxhJjzc42uBn3t7FXzRM6aN1ujLjxxfjmI5O6gw9Svc1rJonOcbNaHC5PAFg4LR3N1XacNp0i0K9yq76j/Lt8cqsYOlod8fHr/b95carDUiAg6vJjv3/ABP72rBn6W13R8f0n7LbVR0wgICCCglAQYmF/QT9DJ4SprzhjzfDt5T7KDatg4iUqR5coTC3coe8H86LxBU8XW6neXys+nuqMK45VKkbzEjf1LzneByxZuiV7dvzNfX2WHlG3jLzmeIKth6283r8tPnHup8K65VKkbjE7ftL0nulY8vTK5u/5inm6bKz59LzZO9iw7P3thvrqp6uACstGlSIUDbYpD6bSdK1eMnTK3sPx6ebe5Vd9R/l2+ORY8HSt74+PX+37y41WGpEBB1eTHfv+J/e1YM/S2u6Pj+k/ZbaqOmEBAQQUEoCDEwv6CfoZPCVNecMeb4dvKfZQbVsHESlSPLlCYW7lD3g/nReIKni63U7y+Vn091RhXHKpUjeYkb+pec7wOWLN0Svbt+Zr6+yw8o28ZeczxBVsPW3m9flp8491PhXXKpUjcYnb9pek90rHl6ZXN3/ADFPN02Vnz6Xmyd7Fh2fvbDfXVT1cAFZaNKkEG1xS37SdK1Y8nTK3sPx6ebe5Vh9KiOz+nb7HyfELHg6VzfMf+evl95carDUCDsMQ8XaetbOZs4ljmZua4jQQfgq+a81mNG23bsmLPW037ncYGxTpqSTdIQ/OzS3S4kWNr6OpYLZLWjSW5wbDiw24qc2+XhcEBAQQUEoCDEwv6CfoZPCVNecMeb4dvKfZQbVsHESlSPLlCYW7lD3g/nReIKni63U7y+Vn091RhXHKpUjcYnStZW0xcbDPtc6rua5o9pCx5Y1rK5u+0V2isysTKTKBRPBIBc9gaOEg37gVWw9Te71tEbPMT4x7qiCuOWSpG4xO37S9J7pWPL0yubv+Yp5unyst8qkP4ZR2FnxCw7P3tjvqO2k+f2V+FZaJKkZVFg2afO3GN8mbbOzRe172v2HsXmbRHNlx4MmTojVu8WMB1TKumc+GVrWyNLnFpsBwlY8l6zWe1d2TZc1c1Zms823ysw2kpn8LHt/SQfeXjBPZKzvmv66W/if+f5cGrLSCDpMRMOtpJzumiKQBrnfVIOhxHBrWHLSbR2Nju3aq4Mn6uUrYp8IwyW3OSN19Wa5pPZdVNJh01cuO3TaPqylDIICAggoJQEGPhCPOilaNbo3gdbSFMc3jLGtJj+JUA1bBw8pUiHKJIW7j0N0wc8t1Wjf1XBVLF2XdVvD9WyTMfwqIK65VKkQQoH0klc62c5zrCzbkmw4BfUmkPU2mecvCl5EG4xO37S9J7pWPL0yubv+Yp5uqyta6Pkm/iWHZ+9st9/0ev2V4FZaEKCxsk2qr5Yu6RVto7m/3L039PusFV28cllJweZaQubrhcH/ANup3ffqWXDOlmt3ri48Gvh2qmV1ywgKBscWB9MpfzEfiC836ZWNl+PT+6PdeqoOzEBAQQUEoCCCgo7GfBZpamWO3k5xdHwZjtI7NXUr1LcVdXHbXg/BzTXu7vJq1kVUKBbeLcza/BxiJ8oRmF/CCB5Lrclj1KneOC+rqdkvG07LwTz00VTUU7onuY8WcwlrhwEK5E6xq5i9Jpaazzh81LyICAgINxidv2l6T3SseXplc3f8xTzdVla10fJN/EsOz97Zb7/o9fsrwKy0IUFp5LqB0dPJI7Rurxmj8LBYHrJd2KpntrbR0u6MU1xTee+fZ2iwts8yRhwLXAEEEOB1EHQQURMRMaSpfG3F91FLYXMTyTE/i+qeMK7jvxQ5LbtknZ7/APrPJo1lUhBssV990v5iPxBeL9MrGyfHp5x7r0VB2YgICCCglAQEHP434tNroxazZWX3N/e13EfYveO/DKltuxxtFfCY5Kkwng6WmfmTMLHbL6jxtOohXK2ieTlsuC+K3DeNGHdemJ0eI9RVRz3po3SNNmyt1MI43agRsWLLFZjtbDd1s1cmuONfF2uOeKArPnYbNnA8oHzXjYCdjhwrBjycPZPJt9v2D8f9dOy3uq+uopYHZszHMdwOFr8h2jkVuLRPJzmTFfHOl40Y91LHo2UmBJ2QmaRhZGCAC/yXOJ1ZrTpXnjiZ0hYnZslcf4lo0j+WuXpXFI3WJbb11LzyexrisWXolc3fGu0VdPlaOmj5Jv4li2fvbLfX9Hr9nA08LpCGxtc92xrQXO7ArOsQ0daWtOlY1dji7iDLKQ6q+bj17n/uO4vwj2rBfNEcm22XdV7TxZeyPDvn/SzoIWsa1rQA1oAaBqAGoBVXRVrFY0h9ESIMXCFBHURujlaHMdrB7wdh41MTMTrDHkxVyV4bxrCtMPYgTQkup/no9ebqlHFb/V1dis0zRPNz+07qyU7cfbH+XISsLCWuBa4a2uBBHKCs8S1M1mJ0mGwxYP0ul/MR+ILxfpln2X49P7o916Ki7MQEBBBQSgICAg+c0DXiz2tc3a1wBb2FEWrFuyYYIxfpAb7hDfmN7l647eLDGzYYnXhj6Plh7CjKGESZl2BzWljbNsHHWBq6tCVrxTo87Tmrs+Pi07H0wRh6mqgNxkaTtYdDx/adKWpNeacO04s0folsJGBws4AjgOkdi8s81ieb4spoo7uDI2WFy4Na2w2klNZl5ilK9sREKsx9xjFXI2OI3hjJs767zoLuQahynhVvFj4Y1lzW8tsjNbhp0x/mXKLM1iVI6vJrSZ9YHbI2Od1nyR3lYM9v0tpunHxZ+Lwhas1LG+2exjras5oNr8F+QKpEz3OltStuqNXuOINFmgAcAFgiYrEcnoBEpQEBAQEHwqKSOQWkYx4/E0O70iZh5tStuqNWJFgGlY4ObBEHAhzXBoBBGkEL1x28WKNmwxOsVjVsl5ZxAQEEFBKAgICAgIOUymbyd0jO9ZcPW1u9fl584VGFc0cvro29LjPWxCzJ5LfiId7XAleJxVnuWqbdtFY0i8+/ux8I4ZqajRNK94+qTZv6RoUxSscoY8u1ZcvZe2rAXpgSpEFQLaycYIMFOZHiz5iHW2hg80ddyesKnmtrbR1G69nnFi4p529u51qxNmICAgICAgICAgICAgIIKCUBAQEBAQcplM3k7pGd6y4etrd6/Lz5wqMK45ZKkEBAQddiRik6pc2acEQNN2tI9IR7veq+XLp2Q2279gnLP4l4/T7/APxazRZVXSQ9IkQEBAQEBAQEBAQEBAQQUEoCAgICAgx66jjnYWSta9h1tIuP/VMTMTrDxkx1yV4bRrDgsM5N9bqR4t9lJ+z/AIjrWeufxaXPufvxT6T/ALcpW4tVkXnwScrWl4/43WaMlZ72rybFnpzrPp2sAUMt7bnJfgzHX7LL1xQw/g5NdOGfo2VDirWzEZsL2jhkGYB+rSvE5Kx3rGPYM9+VdPPsdpgDJ5HEQ+qcJXaxGBaIcp1u9nWsF80zybfZt01pPFlnX+O527G2sBoA0ADVZYW3iNHpEiAgICAgICAgICAgICAggoJQEBAQEBAQEEIgsoSIJCkEBAQEBAQEBAQEBAQEBAQEEFB//9k="/>
          <p:cNvSpPr>
            <a:spLocks noChangeAspect="1" noChangeArrowheads="1"/>
          </p:cNvSpPr>
          <p:nvPr/>
        </p:nvSpPr>
        <p:spPr bwMode="auto">
          <a:xfrm>
            <a:off x="730250" y="625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6" descr="data:image/jpeg;base64,/9j/4AAQSkZJRgABAQAAAQABAAD/2wCEAAkGBxMSEhUSExQWFRUXGBwbGRgXGSAYGhggGxweHRkeIB8gHCsgIRolHR0UITEhJSkrLy4uHR8zODM1NygtLiwBCgoKDg0OGxAQGiwkICYsLC0sLCwsLCwsLCwsLCwsLCwsLSwsLCwsLCwsLCwsLCwsLCwsLCwsLCwsLCwsLCwsLP/AABEIAEwBQAMBEQACEQEDEQH/xAAbAAEAAwEBAQEAAAAAAAAAAAAABQYHBAIDAf/EAEAQAAEDAgMFBAYHBwQDAAAAAAEAAgMEEQUGEgchMVFhEyJBcRQygZGxwTRCUnOhstEjJDVicoLhF0OS8BUzU//EABoBAQADAQEBAAAAAAAAAAAAAAABAgMEBQb/xAAyEQACAgECBQIDBwQDAAAAAAAAAQIDEQQhEhMxQVEFMiJhgRUzQnGhseEUNJHBI9Hw/9oADAMBAAIRAxEAPwDcUAQBAEBQp8110zJXUtM0sa5zA6+p4t46VjxyfRHlS1d84ydcdunzOPB8drHXMM7ah49eCVgjkHPTbioUpdnkzp1Fz3jLifhrDLhl7McVWCG3ZK3143bnN/UdVpGakejRqY27LZ90TKudAQBAEAQBAEAQBAEAQBAEAQBAEAQBAEAQBAEAQBAEAQBAEAQBAEAQBAEAQHl7w0EkgAcSdwCENpbsg6rOFFGbGdpP8t3fBV44+TmnraI9ZFPZmWnpax00D+0gnN5WWILHfaF+N7n8VlxJSyuh5v8AV1U3ccHmMuq8fMteM4BBXMbNE4MkteOaPj0vbiFpKKluehbp6748UXv2aK3JTyTydlL+74jELxSt3NnA+PXzWfV4ezORxlOXDL4bF0fktOVcf9Ja6OQaKiI2kZ8x0K0hLPXqdum1HMWJbSXVE8rnUEAQBAEAQBAEAQBAEAQBAEAQBAEAQBAEAQBAEAQBAEAQBAEAQBAEAQEDmrM8VEy7u9I4dxgNr9Tyb1VJzUTl1WrjRHfd9kUZmEYjih7SV3Zx/V1XDf7WePmVlwymeVyNTq/im8Ik49lrbd6pdfowAfEq3K+ZsvSI43l+hHYls1nYLxSNl/lI0O+JB/BQ62jC30maWYPJEYFj9Rh0hYWnTfvxP3e0cj1VVJxZz0am3Sy4WtvBorailxWEaH6ZGd5p4SRO8CP+2K12mj21OrVw+F7/AKoh8aMsWiv02npzoqGt4SMP1h08R/hVllfF46nPdxRxd+KO0vmi8UVYyZgfG4OaRe4N1qnk9KE4zWYs+6kuEAQBAEAQBAEAQBAEAQBAEAQBAEAQBAEAQBAEAQBAEAQBAEAQBAVnNGKziaKkpSGyyAuc87wxo8bc+Kzm3nCOLU2z41VX1ffwcuGZItUekVU3pLgBp1NtvHPebgeARV75byZ16D/k47ZcTLbNK1gLnENaOJJsAtD0G0lllenzzQtNu2B8gSFTmR8nI9fQn7iVwvGYKgXhka/mAd49nFWUk+hvXfXZ7Hk+eN4DBVt0zMuRwcNzm+RUSin1K3aeu5YmiIwDIsFLL22p8jh6uqwDfdxKrGtJ5OfT+n10y4s5ZZ3xggggEEWN/EclodzSfUoWL4RQQVLIYp30lRJvboJ079wuOG83sLrPlrtscE9HWpfA3F/IlMHxmeGcUdbYucP2Uw3CS3EEfaSMmnwyLVXzhZyrfo/JZMRrGwxPldfSxpcbcdy0O1vCyZFNtRrHElrImNPBpBcQOp5qDm58jx/qdXcov+J/VCOdInck54qqqrZBKI9Ba4nS0g7rW8VJeu1ylhmlodAQBAEAQFK2j5onoTT9jo/adpq1C/q6LW3/AMxQxtm44wSmSMyen05kLdD2O0PANxcAG46EEIXrnxLJYULkdmGsdDTSystqYwkX4XUSeFkxvm4VykuyMz/1GrOUX/H/ACseZI8L7Wu+R6ZtIqxxbEfYR805kiV6tb3SLvlLN0dbduns5Wi5be4I5g8lpGfEerpNbHULHRlkVztCAICLzLjApIHTFuojcBwuTw9irJ4WTDU3qmtzZW8jZsnrJ3slDA0M1DSOvO6pCbbwzi0OtnfNqXQvC1PUCAoedM7yU03YQtbdoBc52/jwACynNp4R5Ot9QlTPggi15erXTU0Ur7antBNuC0i8rJ6Gnm51qT7kipNiOzHXup6WaZoBcxhcAeFx8kKyeE2Z1s/zlVz1jYZX9qx7XeAGiwvqFvDw9oQwrsk5YZ2Zk2hTRzvjga0NjcWkuFy4g2PkLrGVjzsebqfU5RscILpsaPA67Wk+IB/BbHtReVkqOcA5lbQyRG0rnOZY8CzcXfErOfuTR5+rzG6tx6vb6FxWh6JQIaZ2LzOkkcW0cTi1jBu7UjiT0/7zWOOY/keUovWTcn7F0+Za4Mu0rG6RBHbq0FacK8HctNUlhRRV8yZN7L96obxyM3lo4OA5fp4rOVeN4nDqNFwf8lOzXYs2V8ZFXTsm4Hg4cnDitIy4lk7dNfzq1IllY6AgIvEsvU88sc0sYdJEbtd7bi/Ox3oVcE3lkZtDptVI6UevC4SNPIg7/eFnb7c+Dl10M1cXdbk0GNqaezxdsrN44bnDetEdMXxwT8lGzfkijp6OWWOMh7W3adRNkM51xUcozvLNGyargikF2PeA4cLixUGEFmSRpOMU+H4MWzxxl07gRGzUd/DUTyHDepN5cNe/cqNTtIr3G4exg5Btx7yoM3dIlIdqkwgLXRMM9xpd9QjxJHEEfihbnvBP5DzrLVmo9IEbGRMa7U24te9738gpL12OWclaxzafUPeRTBscd+6XDU9w5kcBfkoM5XN9D8wXafURuHpIbLHfvFo0vaOYHA25KRG5rqd+2WUPFE5pu1wlIPMHsiEJv7HRsdmaynq3uIa1sgJJ4ABguUJo6Mjq3ajUulcKeJhjLrRhwJe7wHDxPJQQ73nYuuLmc4ZMajT2piJcGCwbfw38SOaiftZGqzyJZ8GVZdpWy1MMbxdrngEdFgll4PmtLBTujGXTJoGZMhU7YHyQ3Y9jS7ebg2FyCtJVpLY9rU+nVctuOzRRco1DmVlO5u68jWnyduPxWceqPH0c3G+OPJomcM7ild2MLQ+X6xPqs5eZ6LWU8bI9vWeoKl8Md3+xTW7QK0OvrYemncs+OR5i9UvzklazaZKWs7OJodbv6rkX6dFZ2PsdE/V3hcK/M+2YMWfVYSJpAA4ygd3huKN5hll9Tc7tHxvyVTLGPGifJI1gc5zNIubAb73Konh5PN0mq/p23jJ3jP8AW3vrZ5aRZTxyNvtS8vGUM6Nqz2UjezltcAG7Xc7dei0jPOzPW0evjf8AC9mULaH9Pl8m/BZz9zPH9S/uGfePPU8cMcMIawMaAXHvFx+ACcbSwi69SnGChBdDowzaNUscO1DZW+Nhpd7DwUqxovV6rYn8ayjRzjUL6V1SDri0EkW39QRz8LLXiWMnt/1EHVzF0KFkrHWOrQyKmhhbJe5aLusATa/ms4zbZ52k1ztu4VFJFSzB9KqPvpPzlZvqzx9T99P83+5omRM2zVUxhkawNay403vuIC1hNt4Pc0OtndLhkux15j3YnQk8LPA89ymXuRpqP7mv6lmxIEwyBvHQ63nY2V30O2z2PHhkTkNjRQU+nxYCfM8fxVKvYjHRpKmOCfWh0hAU7IEYbJWtb6gn7vuN/ks6+552hWJWJdMk3mHFPRmNkcCYr6ZCOLARud7/AIq0pY3Oq+3lpSfTuVTBM+6dUcrJJWtNmysaSXDw1N8DZZqzHU8+j1Fe2Sbx3RKnPkP1Yah3lGVbmI6H6hDtF/4OOvlq8Sb2DYHU8DiNb5PWcOQCh8U9sbGc5XalcKjwx7t9S6wxhrQ0cAAB7FqeklhYRX9of8PqP6fmhWz2sx/JX0+m+8HwKg5a/cjo2iV5kr5y7hH3B0DRv/G6C15kzRclZKpo6dkkrGyyyNDnFwuBcX0gcgpOiutJblY2oZWiptFRA3Q17tL2DgCd7SPcd3koMroJbo4dnlC6ePEIWes+BoF+d3KSKlnKK9hVa+jqWvdGC+Mm8cgt0I8+qgzT4WXajxjCKyUuqYOxkfa5cToJ4cRuHghspVye6PO1ymZEyhjjFmNbKGi9937KykXLGMFIjxV7aZ9K3cx8gkeRxdZoaGn+XdfzUGOdsGh7JsuRlprXlr3XLYx/87esT/Md3kPNSb0w/EXPOP0Ko+7KrP2sjV/cS/IxXC60wSsmaASw3APArBPG58rTY65qa7E/jmeqipiMRa2NrvW03JI5eSlzbR3X+pWWx4cYPeRsFe5/pb2kRQgvBP1nAbreXG6QWXknQad55slstyv0cT6qdrSe/M/eTzcd6qtzjjF3W4fVs2SlyjRsj7PsWuFt5cLuPW66FCJ9NHR0xjw8Jlmc8FFJUmNvqOGpt/AHw9ixksPB8/rtOqbMLoyYk/gjfvfmp/AdUv7D6kZkbAmVdQWyX0MbqcB9bfYDyURXEzn9P00brPi6I0vEsn0ksZjETWG3dc0WIPzWrgme7boqZx4cYMdpZnU87XA96KT8psffvWB8zCTptz4ZL7QHXrpT0b+UK0/czp9R3vZdckZTgFOyaVgkkkF+9vDQeAAV4QWMs9XQ6KuNalJZbITaNliKBrZ4W6Gk6XNHC54EfionHG6OT1LSQrSsgseTgynVn0LEITw7MPHS9w73933KsXs0Y6Sb/p7Y/I5dnv0+H+78pSHuRT0379EVmH6VUffSfnKrLuc2p+/l+b/c3TD6SNjWuaxrSWjeAB4LpSPrK4RSTSK9tDgcIoqpgu6mkD7c2nc75KlnTPg5NfFqKsj1i8/QstFVNljbIw3a4Ag+aunk7YTU4qS7nLguG+jtfGCDHrLox4tDt5b5A3t0PRIrBnTVy04rp2/6JFSbEHmzGzTRfs2OfK+4Y1oJ9psOAVJywjl1V/Khsst9DMqrHZYI44Ymvh0u1ue8WfI/xPLT0WOcLB4dmpnXFQgmu+/VstmD7QoJWdnVt0EixNtTHfotFYu56FPqddi4bFj9iLxd1JTFs+Hz2l1gdixxcJATvFvBUlwreLMreTW1OiW/hdzT2G4BIsbcOS6D2l0PSEhAVzaH/D6j+n5oUs9rMfyV9PpvvB8CoOWv3I79peGGGukJHdm77Tz8HD2H4oTasSLTlDaLCyBsNTqY6NoaHgag8Dhw4FSaQuWMMr+0LODa0siiBELDqudxe61gbeAAv71BSyzi2R9tmGIej+mzFrnhkTHFrbXIBde11IpeMsmpM54bXPEdTTloP+5Jps32g3F0L8yEtmih5npKaOdzKWTtIrDfxsTxF/FQYzST2JHMkj3Yfhhf9mcNv9kGMN/CyFp+2J1ZVy76bQVLWgdtHMHxnxP7MXYT9k/HehMIcUWcOSs1voJHXaXxv3PZexaRuuAfrDeCD8kK12cJoVbm6nrqOqZFr1NhLnBzbWF7ceCiftZOpsUqZ48Gc4DRtmqIonX0vdY24i6wSy8HzemrVlqi+56xnDJKOcxP9Zpu1w4OHg4fojWHgm+menswy64btBErWU8sJu+0bnNIt3t17W68FdWdmj1avU1YlCUeuxRnxyUlRp4SQv4/0ncfIix9qzW23g8mSlRb80zTqXaLSmMOfqa+29lr7+h5LZWI96HqlLjl9TOcy40ayd0xGkWs1t72A+ayby8nh6vUO+ziLBJ/BG/e/NW/Ad0v7D6kLlHHvQp+0LdTXDS4DjbmOoUReHk5NFqeRPL6F9xPaNTtjJh1PkI3NIsAepWjsXY9i31SpRzHdmb4NROqahkY3l77uPS93H4rFLLweHRW7rUvJJ7QR+/Sjo38qtP3M39S+/ZYsnZ6iihbBUXaWCzXAXBHhfkQrRnhYZ3aP1GEYKFnYic85tFZpiiBETTck8XHw3eAG/3qJy4jl1+uV2IQ6H0yth5bh9dORuezS3qG31HyuQPYkVs2X0tTWlsm+6I/Z79Ph/u/KVEPcjH0379HLnGhdFWTtd9Z5eDzDzcfEj2KJLdoy1tbrvlnu8/5NDyTm81ZEDo9LmMuXA3BtYcPBawnnY9rQ63nfC1ukW2oha9rmOF2uBBHMHitD0ZRUlhmfYViTsJnNJUEup3G8Un2R+nPl7VinwPD6HkVWvST5VntfRmhRStcA5pDmneCDcFbHrpprKPaEhAUjPWboo2OgjDJZDuN7Oazz5u6LKc+yPL12thCPAt3+xmWHUL55GxRi7nGw6cyegWXyR4FVUrZqMTbMDy3BTMYGsaXtG+S3eJ8SuiMUj6ujTV1RSS38kwrHQEAQHwraVssbo3i7XggjoUIazsUfCNmbaeojnbUuIjdqDCwXPTVq/GyGMacPOS1Zjy/DWxdnMOG9rhucw8x+iGsoqSwzO5tk04J0VMZb4FzCD+BIQw5D8knTbKYxC5r5yZiQRIG7m28A2+8HxJKFlQsdSZydkkUDpXGbthK0NILNNrX/mN73QtCvh7kBjOyoOeXU0wY0/7b2khvk4G9uhCFJUeGeMK2UWeDUzhzAfUjaRq6FxO4eQQKjyyyZvyW2uEDWy9g2EOAAZqBDtNvrC1tP4oXnXxYOjJeVf8Ax7JGdr2vaODr6dFrC1vWN0JrhwHzzHkalrHF7gY5DxfHuJ8xax+KCVUZEZg2zoU7ahoqC7touz3x207739bf5blDWVgylp8wlHPVYGD7O+wmjm9I1aHX09na/t1lUVeHnJw0el8qxT484+X8lnx3AYatmmVtyPVcNzm+RVpRT6noX6eFyxNFTp9mgZK2QVJs1wcAYxfcb2vq+Spy/medH0lRmpKfT5fyTmacoRVtn37OUbtYF7jk4X3hWlBM69VooX79H5KiNmE1988duek393+VTlvyed9jyz7kStZszic1gjmcwtFnEt1a+ttQsp5R0WekwaSjLH0zn9USDsmXoRR9twfq16Ot7adXzVuD4cGz0GdPyeLv1x/rP+yNp9mUYY8OmLnOA0ODNOgi9/rG4O7d0VeV8znh6RFRalLPjbGP1I0bMJr/APvjtz0m/u/yo5b8mP2PLPuRccr5VhogS275CO893HyA8Arxgonp6XRwoW278kTmHIPpU75/SNGq3d7PVawtx1hQ68vOTm1PpvOs4+LH0/k4MR2Zg6TDMAQAHBzdxPMWO6/LeodXhmVvpKeOBnnDNmNnAzzBzR9VgIv/AHE7vYEVXlkVekJPM5fRF1r8Ja+mdTMtG0s0CwvpHldaNbYPUspUqnWtljBW8vZB9FnZP6Rr037vZ6b3FuOsqirw8nDpvTeTZx8Wfp/JYMey/BWNDZW7x6rhuc2/I/JWlFPqdt+mruWJoicr5MFFM6UTF4LdOkttbfzv8lWMMPJzaXQKibkpZ+ha1oegcOMYTFVRmOVtx4HxaeYPgVDSfUyuphbHhmjO58AxHDiTSvdJFxs0X97N+/q3iseGUeh48tPqdM81PK/92Ob/AFGrG91zY9XVpBHsuo5jM/tW5bNIisUzhV1A0ul0tP1Yxpv7t/4qHNvuc9uvvsWM4XyP3BMo1VSRpjMbPtvBaPYOJ9iKLfQijQXWvpheWanljLMVEzu96QjvPPE9ByHRbxion0Gm0kKI4XXyTisdQQBAEAQBAEAQBAEAQBAEAQBAEAQBAEAQBAEAQBAEAQBAEAQBAEAQBAEAQBAfKemY/wBdjXf1AH4oVlCMuqPMNFGw3bGxp5hoHwCjBCriuiR91JcIAgCAIAgCAIAgCAIAgCAIAgCAIAgCAIAgCAIAgCAIAgCAIAgCAIAgCAID/9k="/>
          <p:cNvSpPr>
            <a:spLocks noChangeAspect="1" noChangeArrowheads="1"/>
          </p:cNvSpPr>
          <p:nvPr/>
        </p:nvSpPr>
        <p:spPr bwMode="auto">
          <a:xfrm>
            <a:off x="882650" y="777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282" y="3448453"/>
            <a:ext cx="2785917" cy="1580748"/>
          </a:xfrm>
          <a:prstGeom prst="rect">
            <a:avLst/>
          </a:prstGeom>
        </p:spPr>
      </p:pic>
      <p:sp>
        <p:nvSpPr>
          <p:cNvPr id="15" name="Rectangle 2"/>
          <p:cNvSpPr txBox="1">
            <a:spLocks noChangeArrowheads="1"/>
          </p:cNvSpPr>
          <p:nvPr/>
        </p:nvSpPr>
        <p:spPr>
          <a:xfrm>
            <a:off x="273051" y="1253442"/>
            <a:ext cx="8566149" cy="457199"/>
          </a:xfrm>
          <a:prstGeom prst="rect">
            <a:avLst/>
          </a:prstGeom>
          <a:solidFill>
            <a:srgbClr val="00B0F0"/>
          </a:solidFill>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lnSpc>
                <a:spcPct val="85000"/>
              </a:lnSpc>
            </a:pPr>
            <a:r>
              <a:rPr lang="en-US" sz="2400" dirty="0" smtClean="0">
                <a:solidFill>
                  <a:schemeClr val="bg1"/>
                </a:solidFill>
              </a:rPr>
              <a:t>Some General Points</a:t>
            </a:r>
          </a:p>
        </p:txBody>
      </p:sp>
      <p:sp>
        <p:nvSpPr>
          <p:cNvPr id="16" name="Rectangle 3"/>
          <p:cNvSpPr txBox="1">
            <a:spLocks noChangeArrowheads="1"/>
          </p:cNvSpPr>
          <p:nvPr/>
        </p:nvSpPr>
        <p:spPr>
          <a:xfrm>
            <a:off x="120650" y="1710642"/>
            <a:ext cx="6697198" cy="4945746"/>
          </a:xfrm>
          <a:prstGeom prst="rect">
            <a:avLst/>
          </a:prstGeom>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100"/>
              </a:lnSpc>
              <a:spcBef>
                <a:spcPct val="50000"/>
              </a:spcBef>
            </a:pPr>
            <a:r>
              <a:rPr lang="en-US" sz="1600" b="1" dirty="0" smtClean="0">
                <a:solidFill>
                  <a:srgbClr val="0070C0"/>
                </a:solidFill>
              </a:rPr>
              <a:t>On-Demand Platforms Generally Resist Assuming Liability                                                                                         </a:t>
            </a:r>
            <a:r>
              <a:rPr lang="en-US" sz="1600" dirty="0" smtClean="0">
                <a:solidFill>
                  <a:srgbClr val="0070C0"/>
                </a:solidFill>
              </a:rPr>
              <a:t>or Responsibility Unless Compelled to Do So</a:t>
            </a:r>
          </a:p>
          <a:p>
            <a:pPr lvl="1">
              <a:lnSpc>
                <a:spcPts val="2100"/>
              </a:lnSpc>
              <a:spcBef>
                <a:spcPct val="50000"/>
              </a:spcBef>
            </a:pPr>
            <a:r>
              <a:rPr lang="en-US" sz="1600" dirty="0" smtClean="0">
                <a:solidFill>
                  <a:srgbClr val="0070C0"/>
                </a:solidFill>
              </a:rPr>
              <a:t>Companies Have Sought to Push as Much Liability as                                                      Possible to the Person Offering their (Contracted) Labor or Resources</a:t>
            </a:r>
          </a:p>
          <a:p>
            <a:pPr>
              <a:lnSpc>
                <a:spcPts val="2100"/>
              </a:lnSpc>
              <a:spcBef>
                <a:spcPct val="50000"/>
              </a:spcBef>
            </a:pPr>
            <a:r>
              <a:rPr lang="en-US" sz="1600" b="1" dirty="0" smtClean="0">
                <a:solidFill>
                  <a:srgbClr val="0070C0"/>
                </a:solidFill>
              </a:rPr>
              <a:t>Minding the Gap</a:t>
            </a:r>
          </a:p>
          <a:p>
            <a:pPr lvl="1">
              <a:lnSpc>
                <a:spcPts val="2100"/>
              </a:lnSpc>
            </a:pPr>
            <a:r>
              <a:rPr lang="en-US" sz="1600" dirty="0" smtClean="0">
                <a:solidFill>
                  <a:srgbClr val="0070C0"/>
                </a:solidFill>
              </a:rPr>
              <a:t>Traditional insurance will often not cover a worker engaged                                                                                 in offering labor or resources through these platforms</a:t>
            </a:r>
          </a:p>
          <a:p>
            <a:pPr lvl="1">
              <a:lnSpc>
                <a:spcPts val="2100"/>
              </a:lnSpc>
            </a:pPr>
            <a:r>
              <a:rPr lang="en-US" sz="1600" dirty="0" smtClean="0">
                <a:solidFill>
                  <a:srgbClr val="0070C0"/>
                </a:solidFill>
              </a:rPr>
              <a:t>E.g., Auto ins. generally won’t cover you while driving                                                        for Uber</a:t>
            </a:r>
          </a:p>
          <a:p>
            <a:pPr lvl="1">
              <a:lnSpc>
                <a:spcPts val="2100"/>
              </a:lnSpc>
            </a:pPr>
            <a:r>
              <a:rPr lang="en-US" sz="1600" dirty="0" smtClean="0">
                <a:solidFill>
                  <a:srgbClr val="0070C0"/>
                </a:solidFill>
              </a:rPr>
              <a:t>Home ins. won’t cover for other than occasional rentals of property</a:t>
            </a:r>
          </a:p>
          <a:p>
            <a:pPr lvl="1">
              <a:lnSpc>
                <a:spcPts val="2100"/>
              </a:lnSpc>
            </a:pPr>
            <a:r>
              <a:rPr lang="en-US" sz="1600" dirty="0" smtClean="0">
                <a:solidFill>
                  <a:srgbClr val="0070C0"/>
                </a:solidFill>
              </a:rPr>
              <a:t>Unless self-procured, on-demand worker (independent contactors)                                                                         will generally have no workers comp recourse if injured on the job</a:t>
            </a:r>
          </a:p>
          <a:p>
            <a:pPr>
              <a:lnSpc>
                <a:spcPts val="2100"/>
              </a:lnSpc>
            </a:pPr>
            <a:r>
              <a:rPr lang="en-US" sz="1600" b="1" dirty="0" smtClean="0">
                <a:solidFill>
                  <a:srgbClr val="0070C0"/>
                </a:solidFill>
              </a:rPr>
              <a:t>Long Legislative and Court Battles Lie Ahead</a:t>
            </a:r>
            <a:r>
              <a:rPr lang="en-US" sz="1600" dirty="0" smtClean="0">
                <a:solidFill>
                  <a:srgbClr val="0070C0"/>
                </a:solidFill>
              </a:rPr>
              <a:t>, Including Determination of Who is an Employee vs. Independent Contractor </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283" y="1824934"/>
            <a:ext cx="2864883" cy="1566542"/>
          </a:xfrm>
          <a:prstGeom prst="rect">
            <a:avLst/>
          </a:prstGeom>
        </p:spPr>
      </p:pic>
    </p:spTree>
    <p:extLst>
      <p:ext uri="{BB962C8B-B14F-4D97-AF65-F5344CB8AC3E}">
        <p14:creationId xmlns:p14="http://schemas.microsoft.com/office/powerpoint/2010/main" val="15767965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wipe(left)">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wipe(left)">
                                      <p:cBhvr>
                                        <p:cTn id="15" dur="500"/>
                                        <p:tgtEl>
                                          <p:spTgt spid="16">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wipe(left)">
                                      <p:cBhvr>
                                        <p:cTn id="18" dur="500"/>
                                        <p:tgtEl>
                                          <p:spTgt spid="16">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wipe(left)">
                                      <p:cBhvr>
                                        <p:cTn id="21" dur="500"/>
                                        <p:tgtEl>
                                          <p:spTgt spid="16">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wipe(left)">
                                      <p:cBhvr>
                                        <p:cTn id="24" dur="500"/>
                                        <p:tgtEl>
                                          <p:spTgt spid="16">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wipe(left)">
                                      <p:cBhvr>
                                        <p:cTn id="27" dur="500"/>
                                        <p:tgtEl>
                                          <p:spTgt spid="1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wipe(left)">
                                      <p:cBhvr>
                                        <p:cTn id="3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26</a:t>
            </a:fld>
            <a:endParaRPr lang="en-US" dirty="0" smtClean="0">
              <a:solidFill>
                <a:srgbClr val="000000"/>
              </a:solidFill>
            </a:endParaRPr>
          </a:p>
        </p:txBody>
      </p:sp>
      <p:sp>
        <p:nvSpPr>
          <p:cNvPr id="5124" name="Rectangle 3"/>
          <p:cNvSpPr>
            <a:spLocks noGrp="1" noChangeArrowheads="1"/>
          </p:cNvSpPr>
          <p:nvPr>
            <p:ph type="title"/>
          </p:nvPr>
        </p:nvSpPr>
        <p:spPr>
          <a:xfrm>
            <a:off x="228600" y="419727"/>
            <a:ext cx="8227421" cy="625623"/>
          </a:xfrm>
        </p:spPr>
        <p:txBody>
          <a:bodyPr/>
          <a:lstStyle/>
          <a:p>
            <a:r>
              <a:rPr lang="en-US" sz="2000" dirty="0" smtClean="0"/>
              <a:t>Sharing Economy</a:t>
            </a:r>
          </a:p>
        </p:txBody>
      </p:sp>
      <p:pic>
        <p:nvPicPr>
          <p:cNvPr id="6" name="Picture 5"/>
          <p:cNvPicPr>
            <a:picLocks noChangeAspect="1"/>
          </p:cNvPicPr>
          <p:nvPr/>
        </p:nvPicPr>
        <p:blipFill>
          <a:blip r:embed="rId3"/>
          <a:stretch>
            <a:fillRect/>
          </a:stretch>
        </p:blipFill>
        <p:spPr>
          <a:xfrm>
            <a:off x="0" y="3276600"/>
            <a:ext cx="9144000" cy="3846472"/>
          </a:xfrm>
          <a:prstGeom prst="rect">
            <a:avLst/>
          </a:prstGeom>
        </p:spPr>
      </p:pic>
      <p:sp>
        <p:nvSpPr>
          <p:cNvPr id="7" name="Rectangle 6"/>
          <p:cNvSpPr/>
          <p:nvPr/>
        </p:nvSpPr>
        <p:spPr>
          <a:xfrm>
            <a:off x="-76200" y="3353753"/>
            <a:ext cx="7239000" cy="246221"/>
          </a:xfrm>
          <a:prstGeom prst="rect">
            <a:avLst/>
          </a:prstGeom>
        </p:spPr>
        <p:txBody>
          <a:bodyPr wrap="square">
            <a:spAutoFit/>
          </a:bodyPr>
          <a:lstStyle/>
          <a:p>
            <a:r>
              <a:rPr lang="en-US" sz="1000" dirty="0" smtClean="0">
                <a:hlinkClick r:id="rId4" tooltip="w:en:Creative Commons"/>
              </a:rPr>
              <a:t>Wikimedea.com Creative </a:t>
            </a:r>
            <a:r>
              <a:rPr lang="en-US" sz="1000" dirty="0">
                <a:hlinkClick r:id="rId4" tooltip="w:en:Creative Commons"/>
              </a:rPr>
              <a:t>Commons</a:t>
            </a:r>
            <a:r>
              <a:rPr lang="en-US" sz="1000" dirty="0"/>
              <a:t> </a:t>
            </a:r>
            <a:r>
              <a:rPr lang="en-US" sz="1000" dirty="0">
                <a:hlinkClick r:id="rId5"/>
              </a:rPr>
              <a:t>Attribution 2.0 Generic</a:t>
            </a:r>
            <a:r>
              <a:rPr lang="en-US" sz="1000" dirty="0"/>
              <a:t> license</a:t>
            </a:r>
          </a:p>
        </p:txBody>
      </p:sp>
      <p:sp>
        <p:nvSpPr>
          <p:cNvPr id="8" name="Title 1"/>
          <p:cNvSpPr txBox="1">
            <a:spLocks/>
          </p:cNvSpPr>
          <p:nvPr/>
        </p:nvSpPr>
        <p:spPr>
          <a:xfrm>
            <a:off x="228600" y="1840285"/>
            <a:ext cx="8610600" cy="864000"/>
          </a:xfrm>
          <a:prstGeom prst="rect">
            <a:avLst/>
          </a:prstGeom>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r>
              <a:rPr lang="en-US" sz="2800" dirty="0" smtClean="0"/>
              <a:t>Home Sharing</a:t>
            </a:r>
            <a:endParaRPr lang="en-US" sz="2800" dirty="0"/>
          </a:p>
        </p:txBody>
      </p:sp>
    </p:spTree>
    <p:extLst>
      <p:ext uri="{BB962C8B-B14F-4D97-AF65-F5344CB8AC3E}">
        <p14:creationId xmlns:p14="http://schemas.microsoft.com/office/powerpoint/2010/main" val="3923002795"/>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nvPr>
        </p:nvSpPr>
        <p:spPr>
          <a:xfrm>
            <a:off x="288000" y="297233"/>
            <a:ext cx="6840000" cy="720000"/>
          </a:xfrm>
        </p:spPr>
        <p:txBody>
          <a:bodyPr/>
          <a:lstStyle/>
          <a:p>
            <a:r>
              <a:rPr lang="en-US" sz="2000" dirty="0" smtClean="0"/>
              <a:t>Home Sharing</a:t>
            </a:r>
            <a:br>
              <a:rPr lang="en-US" sz="2000" dirty="0" smtClean="0"/>
            </a:br>
            <a:r>
              <a:rPr lang="en-US" sz="2000" dirty="0" smtClean="0"/>
              <a:t>…..What it is</a:t>
            </a:r>
          </a:p>
        </p:txBody>
      </p:sp>
      <p:sp>
        <p:nvSpPr>
          <p:cNvPr id="39940" name="Slide Number Placeholder 3"/>
          <p:cNvSpPr>
            <a:spLocks noGrp="1"/>
          </p:cNvSpPr>
          <p:nvPr>
            <p:ph type="sldNum" sz="quarter" idx="4294967295"/>
          </p:nvPr>
        </p:nvSpPr>
        <p:spPr>
          <a:xfrm>
            <a:off x="7010400" y="6505575"/>
            <a:ext cx="2133600" cy="365125"/>
          </a:xfrm>
          <a:prstGeom prst="rect">
            <a:avLst/>
          </a:prstGeom>
        </p:spPr>
        <p:txBody>
          <a:bodyPr/>
          <a:lstStyle/>
          <a:p>
            <a:fld id="{6166D31C-5209-4DCC-961E-9335B06FFE94}" type="slidenum">
              <a:rPr lang="en-US" smtClean="0"/>
              <a:pPr/>
              <a:t>27</a:t>
            </a:fld>
            <a:endParaRPr lang="en-US" dirty="0" smtClean="0"/>
          </a:p>
        </p:txBody>
      </p:sp>
      <p:sp>
        <p:nvSpPr>
          <p:cNvPr id="39941" name="Rectangle 4"/>
          <p:cNvSpPr>
            <a:spLocks noChangeArrowheads="1"/>
          </p:cNvSpPr>
          <p:nvPr/>
        </p:nvSpPr>
        <p:spPr bwMode="auto">
          <a:xfrm>
            <a:off x="3452813" y="6497638"/>
            <a:ext cx="3243262" cy="246062"/>
          </a:xfrm>
          <a:prstGeom prst="rect">
            <a:avLst/>
          </a:prstGeom>
          <a:noFill/>
          <a:ln w="9525">
            <a:noFill/>
            <a:miter lim="800000"/>
            <a:headEnd/>
            <a:tailEnd/>
          </a:ln>
        </p:spPr>
        <p:txBody>
          <a:bodyPr>
            <a:spAutoFit/>
          </a:bodyPr>
          <a:lstStyle/>
          <a:p>
            <a:r>
              <a:rPr lang="en-US" sz="1000" dirty="0">
                <a:solidFill>
                  <a:srgbClr val="0070C0"/>
                </a:solidFill>
              </a:rPr>
              <a:t> </a:t>
            </a:r>
          </a:p>
        </p:txBody>
      </p:sp>
      <p:sp>
        <p:nvSpPr>
          <p:cNvPr id="39938" name="Content Placeholder 1"/>
          <p:cNvSpPr>
            <a:spLocks noGrp="1"/>
          </p:cNvSpPr>
          <p:nvPr>
            <p:ph idx="1"/>
          </p:nvPr>
        </p:nvSpPr>
        <p:spPr>
          <a:xfrm>
            <a:off x="288000" y="1382588"/>
            <a:ext cx="8568000" cy="4842000"/>
          </a:xfrm>
        </p:spPr>
        <p:txBody>
          <a:bodyPr>
            <a:noAutofit/>
          </a:bodyPr>
          <a:lstStyle/>
          <a:p>
            <a:pPr>
              <a:buFont typeface="Wingdings" panose="05000000000000000000" pitchFamily="2" charset="2"/>
              <a:buChar char="q"/>
            </a:pPr>
            <a:r>
              <a:rPr lang="en-US" sz="2000" dirty="0" smtClean="0">
                <a:solidFill>
                  <a:srgbClr val="0070C0"/>
                </a:solidFill>
              </a:rPr>
              <a:t>Arrangement  where host  temporarily “shares” space with travelers……For a fee</a:t>
            </a:r>
          </a:p>
          <a:p>
            <a:pPr>
              <a:buFont typeface="Wingdings" panose="05000000000000000000" pitchFamily="2" charset="2"/>
              <a:buChar char="q"/>
            </a:pPr>
            <a:endParaRPr lang="en-US" sz="2000" dirty="0" smtClean="0">
              <a:solidFill>
                <a:srgbClr val="0070C0"/>
              </a:solidFill>
            </a:endParaRPr>
          </a:p>
          <a:p>
            <a:pPr marL="259080" lvl="1" indent="-342900">
              <a:buFont typeface="Wingdings" panose="05000000000000000000" pitchFamily="2" charset="2"/>
              <a:buChar char="q"/>
            </a:pPr>
            <a:r>
              <a:rPr lang="en-US" sz="2000" dirty="0" smtClean="0">
                <a:solidFill>
                  <a:srgbClr val="0070C0"/>
                </a:solidFill>
              </a:rPr>
              <a:t>Homeowners and apartment dwellers </a:t>
            </a:r>
          </a:p>
          <a:p>
            <a:pPr lvl="1">
              <a:buFont typeface="Wingdings" panose="05000000000000000000" pitchFamily="2" charset="2"/>
              <a:buChar char="q"/>
            </a:pPr>
            <a:r>
              <a:rPr lang="en-US" sz="2000" dirty="0" smtClean="0">
                <a:solidFill>
                  <a:srgbClr val="0070C0"/>
                </a:solidFill>
              </a:rPr>
              <a:t>supplement income </a:t>
            </a:r>
          </a:p>
          <a:p>
            <a:pPr>
              <a:buFont typeface="Wingdings" panose="05000000000000000000" pitchFamily="2" charset="2"/>
              <a:buChar char="q"/>
            </a:pPr>
            <a:endParaRPr lang="en-US" sz="2000" dirty="0" smtClean="0">
              <a:solidFill>
                <a:srgbClr val="0070C0"/>
              </a:solidFill>
            </a:endParaRPr>
          </a:p>
          <a:p>
            <a:pPr>
              <a:buFont typeface="Wingdings" panose="05000000000000000000" pitchFamily="2" charset="2"/>
              <a:buChar char="q"/>
            </a:pPr>
            <a:r>
              <a:rPr lang="en-US" sz="2000" dirty="0" smtClean="0">
                <a:solidFill>
                  <a:srgbClr val="0070C0"/>
                </a:solidFill>
              </a:rPr>
              <a:t>Operations in 34,000 cities worldwide</a:t>
            </a:r>
          </a:p>
          <a:p>
            <a:pPr>
              <a:buFont typeface="Wingdings" panose="05000000000000000000" pitchFamily="2" charset="2"/>
              <a:buChar char="q"/>
            </a:pPr>
            <a:endParaRPr lang="en-US" sz="2000" dirty="0" smtClean="0">
              <a:solidFill>
                <a:srgbClr val="0070C0"/>
              </a:solidFill>
            </a:endParaRPr>
          </a:p>
          <a:p>
            <a:pPr>
              <a:buFont typeface="Wingdings" panose="05000000000000000000" pitchFamily="2" charset="2"/>
              <a:buChar char="q"/>
            </a:pPr>
            <a:r>
              <a:rPr lang="en-US" sz="2000" dirty="0" smtClean="0">
                <a:solidFill>
                  <a:srgbClr val="0070C0"/>
                </a:solidFill>
              </a:rPr>
              <a:t>Potential challenge to hotel industry</a:t>
            </a:r>
          </a:p>
          <a:p>
            <a:endParaRPr lang="en-US" sz="2000" dirty="0" smtClean="0">
              <a:solidFill>
                <a:srgbClr val="0070C0"/>
              </a:solidFill>
            </a:endParaRPr>
          </a:p>
        </p:txBody>
      </p:sp>
      <p:pic>
        <p:nvPicPr>
          <p:cNvPr id="6" name="Picture 2"/>
          <p:cNvPicPr>
            <a:picLocks noChangeAspect="1" noChangeArrowheads="1"/>
          </p:cNvPicPr>
          <p:nvPr/>
        </p:nvPicPr>
        <p:blipFill>
          <a:blip r:embed="rId3" cstate="print"/>
          <a:srcRect/>
          <a:stretch>
            <a:fillRect/>
          </a:stretch>
        </p:blipFill>
        <p:spPr bwMode="auto">
          <a:xfrm>
            <a:off x="4877725" y="1828800"/>
            <a:ext cx="3997325" cy="4395788"/>
          </a:xfrm>
          <a:prstGeom prst="rect">
            <a:avLst/>
          </a:prstGeom>
          <a:noFill/>
          <a:ln w="9525">
            <a:noFill/>
            <a:miter lim="800000"/>
            <a:headEnd/>
            <a:tailEnd/>
          </a:ln>
        </p:spPr>
      </p:pic>
    </p:spTree>
    <p:extLst>
      <p:ext uri="{BB962C8B-B14F-4D97-AF65-F5344CB8AC3E}">
        <p14:creationId xmlns:p14="http://schemas.microsoft.com/office/powerpoint/2010/main" val="374102504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Home Sharing</a:t>
            </a:r>
            <a:br>
              <a:rPr lang="en-US" sz="2000" dirty="0" smtClean="0"/>
            </a:br>
            <a:r>
              <a:rPr lang="en-US" sz="2000" dirty="0" smtClean="0"/>
              <a:t>……Some Numbers</a:t>
            </a:r>
            <a:br>
              <a:rPr lang="en-US" sz="2000" dirty="0" smtClean="0"/>
            </a:br>
            <a:endParaRPr lang="en-US" sz="2000" dirty="0"/>
          </a:p>
        </p:txBody>
      </p:sp>
      <p:sp>
        <p:nvSpPr>
          <p:cNvPr id="4" name="Rectangle 3"/>
          <p:cNvSpPr/>
          <p:nvPr/>
        </p:nvSpPr>
        <p:spPr>
          <a:xfrm>
            <a:off x="4267200" y="1295400"/>
            <a:ext cx="4624895" cy="3816429"/>
          </a:xfrm>
          <a:prstGeom prst="rect">
            <a:avLst/>
          </a:prstGeom>
          <a:solidFill>
            <a:schemeClr val="bg1">
              <a:lumMod val="95000"/>
            </a:schemeClr>
          </a:solidFill>
          <a:ln>
            <a:solidFill>
              <a:srgbClr val="0070C0"/>
            </a:solidFill>
          </a:ln>
        </p:spPr>
        <p:txBody>
          <a:bodyPr wrap="square">
            <a:spAutoFit/>
          </a:bodyPr>
          <a:lstStyle/>
          <a:p>
            <a:r>
              <a:rPr lang="en-US" b="1" u="sng" dirty="0" smtClean="0">
                <a:solidFill>
                  <a:srgbClr val="0070C0"/>
                </a:solidFill>
              </a:rPr>
              <a:t>Airbnb: The Clear Leader</a:t>
            </a:r>
          </a:p>
          <a:p>
            <a:pPr marL="285750" indent="-285750">
              <a:lnSpc>
                <a:spcPct val="150000"/>
              </a:lnSpc>
              <a:buFont typeface="Wingdings" panose="05000000000000000000" pitchFamily="2" charset="2"/>
              <a:buChar char="q"/>
            </a:pPr>
            <a:r>
              <a:rPr lang="en-US" sz="1600" dirty="0" smtClean="0">
                <a:solidFill>
                  <a:srgbClr val="0070C0"/>
                </a:solidFill>
              </a:rPr>
              <a:t>Privately owned – Founded 2008</a:t>
            </a:r>
          </a:p>
          <a:p>
            <a:pPr marL="285750" indent="-285750">
              <a:lnSpc>
                <a:spcPct val="150000"/>
              </a:lnSpc>
              <a:buFont typeface="Wingdings" panose="05000000000000000000" pitchFamily="2" charset="2"/>
              <a:buChar char="q"/>
            </a:pPr>
            <a:r>
              <a:rPr lang="en-US" sz="1600" dirty="0" smtClean="0">
                <a:solidFill>
                  <a:srgbClr val="0070C0"/>
                </a:solidFill>
              </a:rPr>
              <a:t>At least: 1mm listing; 25mm Guests;  </a:t>
            </a:r>
          </a:p>
          <a:p>
            <a:pPr marL="285750" indent="-285750">
              <a:lnSpc>
                <a:spcPct val="150000"/>
              </a:lnSpc>
              <a:buFont typeface="Wingdings" panose="05000000000000000000" pitchFamily="2" charset="2"/>
              <a:buChar char="q"/>
            </a:pPr>
            <a:r>
              <a:rPr lang="en-US" sz="1600" dirty="0" smtClean="0">
                <a:solidFill>
                  <a:srgbClr val="0070C0"/>
                </a:solidFill>
              </a:rPr>
              <a:t>34K Cities in 190 Countries</a:t>
            </a:r>
          </a:p>
          <a:p>
            <a:pPr marL="285750" indent="-285750">
              <a:lnSpc>
                <a:spcPct val="150000"/>
              </a:lnSpc>
              <a:buFont typeface="Wingdings" panose="05000000000000000000" pitchFamily="2" charset="2"/>
              <a:buChar char="q"/>
            </a:pPr>
            <a:r>
              <a:rPr lang="en-US" sz="1600" dirty="0" smtClean="0">
                <a:solidFill>
                  <a:srgbClr val="0070C0"/>
                </a:solidFill>
              </a:rPr>
              <a:t>Market Cap - $20b (3</a:t>
            </a:r>
            <a:r>
              <a:rPr lang="en-US" sz="1600" baseline="30000" dirty="0" smtClean="0">
                <a:solidFill>
                  <a:srgbClr val="0070C0"/>
                </a:solidFill>
              </a:rPr>
              <a:t>rd</a:t>
            </a:r>
            <a:r>
              <a:rPr lang="en-US" sz="1600" dirty="0" smtClean="0">
                <a:solidFill>
                  <a:srgbClr val="0070C0"/>
                </a:solidFill>
              </a:rPr>
              <a:t> behind Hilton, and Marriott)</a:t>
            </a:r>
          </a:p>
          <a:p>
            <a:pPr marL="285750" indent="-285750">
              <a:lnSpc>
                <a:spcPct val="150000"/>
              </a:lnSpc>
              <a:buFont typeface="Wingdings" panose="05000000000000000000" pitchFamily="2" charset="2"/>
              <a:buChar char="q"/>
            </a:pPr>
            <a:r>
              <a:rPr lang="en-US" sz="1600" dirty="0" smtClean="0">
                <a:solidFill>
                  <a:srgbClr val="0070C0"/>
                </a:solidFill>
              </a:rPr>
              <a:t>Revenues:</a:t>
            </a:r>
          </a:p>
          <a:p>
            <a:pPr marL="742950" lvl="1" indent="-285750">
              <a:buFont typeface="Wingdings" panose="05000000000000000000" pitchFamily="2" charset="2"/>
              <a:buChar char="q"/>
            </a:pPr>
            <a:r>
              <a:rPr lang="en-US" sz="1600" dirty="0" smtClean="0">
                <a:solidFill>
                  <a:srgbClr val="0070C0"/>
                </a:solidFill>
              </a:rPr>
              <a:t>Booking Fees (6-12% of Rental)</a:t>
            </a:r>
          </a:p>
          <a:p>
            <a:pPr marL="742950" lvl="1" indent="-285750">
              <a:buFont typeface="Wingdings" panose="05000000000000000000" pitchFamily="2" charset="2"/>
              <a:buChar char="q"/>
            </a:pPr>
            <a:r>
              <a:rPr lang="en-US" sz="1600" dirty="0" smtClean="0">
                <a:solidFill>
                  <a:srgbClr val="0070C0"/>
                </a:solidFill>
              </a:rPr>
              <a:t>Host Service Fee (3% for credit card Processing)</a:t>
            </a:r>
          </a:p>
          <a:p>
            <a:pPr marL="742950" lvl="1" indent="-285750">
              <a:buFont typeface="Wingdings" panose="05000000000000000000" pitchFamily="2" charset="2"/>
              <a:buChar char="q"/>
            </a:pPr>
            <a:r>
              <a:rPr lang="en-US" sz="1600" dirty="0" smtClean="0">
                <a:solidFill>
                  <a:srgbClr val="0070C0"/>
                </a:solidFill>
              </a:rPr>
              <a:t>Estimated Annual Revenue                        @2015 = $500m </a:t>
            </a:r>
            <a:endParaRPr lang="en-US" sz="1600" b="1" dirty="0">
              <a:solidFill>
                <a:srgbClr val="0070C0"/>
              </a:solidFill>
            </a:endParaRPr>
          </a:p>
        </p:txBody>
      </p:sp>
      <p:pic>
        <p:nvPicPr>
          <p:cNvPr id="7" name="Picture 6"/>
          <p:cNvPicPr/>
          <p:nvPr/>
        </p:nvPicPr>
        <p:blipFill>
          <a:blip r:embed="rId3" cstate="print"/>
          <a:srcRect/>
          <a:stretch>
            <a:fillRect/>
          </a:stretch>
        </p:blipFill>
        <p:spPr bwMode="auto">
          <a:xfrm>
            <a:off x="258263" y="1295400"/>
            <a:ext cx="3932737" cy="5246846"/>
          </a:xfrm>
          <a:prstGeom prst="rect">
            <a:avLst/>
          </a:prstGeom>
          <a:noFill/>
          <a:ln w="9525">
            <a:noFill/>
            <a:miter lim="800000"/>
            <a:headEnd/>
            <a:tailEnd/>
          </a:ln>
        </p:spPr>
      </p:pic>
      <p:sp>
        <p:nvSpPr>
          <p:cNvPr id="5" name="Rectangle 4"/>
          <p:cNvSpPr/>
          <p:nvPr/>
        </p:nvSpPr>
        <p:spPr>
          <a:xfrm>
            <a:off x="4267200" y="5188029"/>
            <a:ext cx="4640730" cy="1354217"/>
          </a:xfrm>
          <a:prstGeom prst="rect">
            <a:avLst/>
          </a:prstGeom>
          <a:solidFill>
            <a:schemeClr val="bg1">
              <a:lumMod val="95000"/>
            </a:schemeClr>
          </a:solidFill>
          <a:ln>
            <a:solidFill>
              <a:srgbClr val="0070C0"/>
            </a:solidFill>
          </a:ln>
        </p:spPr>
        <p:txBody>
          <a:bodyPr wrap="square">
            <a:spAutoFit/>
          </a:bodyPr>
          <a:lstStyle/>
          <a:p>
            <a:r>
              <a:rPr lang="en-US" b="1" u="sng" dirty="0" smtClean="0">
                <a:solidFill>
                  <a:srgbClr val="0070C0"/>
                </a:solidFill>
              </a:rPr>
              <a:t>Competitors:</a:t>
            </a:r>
          </a:p>
          <a:p>
            <a:pPr marL="285750" indent="-285750">
              <a:buFont typeface="Wingdings" panose="05000000000000000000" pitchFamily="2" charset="2"/>
              <a:buChar char="q"/>
            </a:pPr>
            <a:r>
              <a:rPr lang="en-US" sz="1600" dirty="0" smtClean="0">
                <a:solidFill>
                  <a:srgbClr val="0070C0"/>
                </a:solidFill>
              </a:rPr>
              <a:t>2</a:t>
            </a:r>
            <a:r>
              <a:rPr lang="en-US" sz="1600" baseline="30000" dirty="0" smtClean="0">
                <a:solidFill>
                  <a:srgbClr val="0070C0"/>
                </a:solidFill>
              </a:rPr>
              <a:t>nd</a:t>
            </a:r>
            <a:r>
              <a:rPr lang="en-US" sz="1600" dirty="0" smtClean="0">
                <a:solidFill>
                  <a:srgbClr val="0070C0"/>
                </a:solidFill>
              </a:rPr>
              <a:t>: Homeaway </a:t>
            </a:r>
            <a:r>
              <a:rPr lang="en-US" sz="1600" dirty="0">
                <a:solidFill>
                  <a:srgbClr val="0070C0"/>
                </a:solidFill>
              </a:rPr>
              <a:t>(acquired VRBO) </a:t>
            </a:r>
            <a:r>
              <a:rPr lang="en-US" sz="1600" dirty="0" smtClean="0">
                <a:solidFill>
                  <a:srgbClr val="0070C0"/>
                </a:solidFill>
              </a:rPr>
              <a:t>Market cap $2.93b</a:t>
            </a:r>
          </a:p>
          <a:p>
            <a:pPr marL="285750" indent="-285750">
              <a:buFont typeface="Wingdings" panose="05000000000000000000" pitchFamily="2" charset="2"/>
              <a:buChar char="q"/>
            </a:pPr>
            <a:r>
              <a:rPr lang="en-US" sz="1600" dirty="0" smtClean="0">
                <a:solidFill>
                  <a:srgbClr val="0070C0"/>
                </a:solidFill>
              </a:rPr>
              <a:t>FlipKey (Trip Advisor)</a:t>
            </a:r>
          </a:p>
          <a:p>
            <a:pPr marL="285750" indent="-285750">
              <a:buFont typeface="Wingdings" panose="05000000000000000000" pitchFamily="2" charset="2"/>
              <a:buChar char="q"/>
            </a:pPr>
            <a:r>
              <a:rPr lang="en-US" sz="1600" dirty="0" smtClean="0">
                <a:solidFill>
                  <a:srgbClr val="0070C0"/>
                </a:solidFill>
              </a:rPr>
              <a:t>Many others </a:t>
            </a:r>
            <a:endParaRPr lang="en-US" sz="1600" dirty="0">
              <a:solidFill>
                <a:srgbClr val="0070C0"/>
              </a:solidFill>
            </a:endParaRPr>
          </a:p>
        </p:txBody>
      </p:sp>
      <p:sp>
        <p:nvSpPr>
          <p:cNvPr id="6" name="Rectangle 5"/>
          <p:cNvSpPr/>
          <p:nvPr/>
        </p:nvSpPr>
        <p:spPr>
          <a:xfrm>
            <a:off x="-770437" y="6533010"/>
            <a:ext cx="6324600" cy="230191"/>
          </a:xfrm>
          <a:prstGeom prst="rect">
            <a:avLst/>
          </a:prstGeom>
        </p:spPr>
        <p:txBody>
          <a:bodyPr wrap="square">
            <a:spAutoFit/>
          </a:bodyPr>
          <a:lstStyle/>
          <a:p>
            <a:pPr marL="914400" marR="0" indent="0">
              <a:lnSpc>
                <a:spcPct val="112000"/>
              </a:lnSpc>
              <a:spcBef>
                <a:spcPts val="0"/>
              </a:spcBef>
              <a:spcAft>
                <a:spcPts val="500"/>
              </a:spcAft>
            </a:pPr>
            <a:r>
              <a:rPr lang="en-US" sz="800" dirty="0" smtClean="0">
                <a:latin typeface="Arial" panose="020B0604020202020204" pitchFamily="34" charset="0"/>
                <a:ea typeface="Arial" panose="020B0604020202020204" pitchFamily="34" charset="0"/>
                <a:cs typeface="Times New Roman" panose="02020603050405020304" pitchFamily="18" charset="0"/>
              </a:rPr>
              <a:t>Source: </a:t>
            </a:r>
            <a:r>
              <a:rPr lang="en-US" sz="800" dirty="0">
                <a:solidFill>
                  <a:srgbClr val="0A509E"/>
                </a:solidFill>
                <a:latin typeface="Arial" panose="020B0604020202020204" pitchFamily="34" charset="0"/>
                <a:ea typeface="Arial" panose="020B0604020202020204" pitchFamily="34" charset="0"/>
                <a:cs typeface="Times New Roman" panose="02020603050405020304" pitchFamily="18" charset="0"/>
                <a:hlinkClick r:id="rId4"/>
              </a:rPr>
              <a:t>http://skift.com/2015/02/28/airbnbs-new-1-billion-funding-would-value-it-at-20-billion/</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tangle 7"/>
          <p:cNvSpPr/>
          <p:nvPr/>
        </p:nvSpPr>
        <p:spPr>
          <a:xfrm>
            <a:off x="6033443" y="6551957"/>
            <a:ext cx="2395207" cy="246221"/>
          </a:xfrm>
          <a:prstGeom prst="rect">
            <a:avLst/>
          </a:prstGeom>
        </p:spPr>
        <p:txBody>
          <a:bodyPr wrap="none">
            <a:spAutoFit/>
          </a:bodyPr>
          <a:lstStyle/>
          <a:p>
            <a:pPr lvl="0"/>
            <a:r>
              <a:rPr lang="en-US" sz="1000" dirty="0">
                <a:hlinkClick r:id="rId5"/>
              </a:rPr>
              <a:t>https://www.airbnb.com/about/about-us</a:t>
            </a:r>
            <a:endParaRPr lang="en-US" sz="1000" dirty="0"/>
          </a:p>
        </p:txBody>
      </p:sp>
    </p:spTree>
    <p:extLst>
      <p:ext uri="{BB962C8B-B14F-4D97-AF65-F5344CB8AC3E}">
        <p14:creationId xmlns:p14="http://schemas.microsoft.com/office/powerpoint/2010/main" val="2099958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Home Sharing</a:t>
            </a:r>
            <a:br>
              <a:rPr lang="en-US" sz="2000" dirty="0" smtClean="0"/>
            </a:br>
            <a:r>
              <a:rPr lang="en-US" sz="2000" dirty="0" smtClean="0"/>
              <a:t>……Exposures/Loss Scenarios</a:t>
            </a:r>
            <a:endParaRPr lang="en-US" sz="2000" dirty="0"/>
          </a:p>
        </p:txBody>
      </p:sp>
      <p:graphicFrame>
        <p:nvGraphicFramePr>
          <p:cNvPr id="5" name="Diagram 4"/>
          <p:cNvGraphicFramePr/>
          <p:nvPr>
            <p:extLst>
              <p:ext uri="{D42A27DB-BD31-4B8C-83A1-F6EECF244321}">
                <p14:modId xmlns:p14="http://schemas.microsoft.com/office/powerpoint/2010/main" val="2428007567"/>
              </p:ext>
            </p:extLst>
          </p:nvPr>
        </p:nvGraphicFramePr>
        <p:xfrm>
          <a:off x="457200"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82356" y="1291872"/>
            <a:ext cx="2133600" cy="20573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Damage to the Host Home  (incl. Business Interruption) or Personal Property..</a:t>
            </a:r>
          </a:p>
          <a:p>
            <a:pPr algn="ctr"/>
            <a:r>
              <a:rPr lang="en-US" dirty="0" smtClean="0">
                <a:solidFill>
                  <a:srgbClr val="0070C0"/>
                </a:solidFill>
              </a:rPr>
              <a:t>Or Guest personal Property</a:t>
            </a:r>
            <a:endParaRPr lang="en-US" dirty="0">
              <a:solidFill>
                <a:srgbClr val="0070C0"/>
              </a:solidFill>
            </a:endParaRPr>
          </a:p>
        </p:txBody>
      </p:sp>
      <p:sp>
        <p:nvSpPr>
          <p:cNvPr id="8" name="Rectangle 7"/>
          <p:cNvSpPr/>
          <p:nvPr/>
        </p:nvSpPr>
        <p:spPr>
          <a:xfrm>
            <a:off x="4419600" y="1333020"/>
            <a:ext cx="2438400" cy="12577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Injury to the Renter resulting from the Host Home…as “Invited Guest”</a:t>
            </a:r>
            <a:endParaRPr lang="en-US" dirty="0">
              <a:solidFill>
                <a:srgbClr val="0070C0"/>
              </a:solidFill>
            </a:endParaRPr>
          </a:p>
        </p:txBody>
      </p:sp>
      <p:sp>
        <p:nvSpPr>
          <p:cNvPr id="9" name="Rectangle 8"/>
          <p:cNvSpPr/>
          <p:nvPr/>
        </p:nvSpPr>
        <p:spPr>
          <a:xfrm>
            <a:off x="533400" y="5133070"/>
            <a:ext cx="1828800" cy="11811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“Platform Risk” for all parties – TNC, Host, Renter</a:t>
            </a:r>
            <a:endParaRPr lang="en-US" dirty="0">
              <a:solidFill>
                <a:srgbClr val="0070C0"/>
              </a:solidFill>
            </a:endParaRPr>
          </a:p>
        </p:txBody>
      </p:sp>
      <p:pic>
        <p:nvPicPr>
          <p:cNvPr id="13" name="Picture 12" descr="http://www.iii.org/sites/default/files/images/ph_houseandkeys_spot.jpg"/>
          <p:cNvPicPr/>
          <p:nvPr/>
        </p:nvPicPr>
        <p:blipFill>
          <a:blip r:embed="rId8">
            <a:extLst>
              <a:ext uri="{28A0092B-C50C-407E-A947-70E740481C1C}">
                <a14:useLocalDpi xmlns:a14="http://schemas.microsoft.com/office/drawing/2010/main" val="0"/>
              </a:ext>
            </a:extLst>
          </a:blip>
          <a:srcRect/>
          <a:stretch>
            <a:fillRect/>
          </a:stretch>
        </p:blipFill>
        <p:spPr bwMode="auto">
          <a:xfrm>
            <a:off x="5474970" y="3375378"/>
            <a:ext cx="3604260" cy="3257550"/>
          </a:xfrm>
          <a:prstGeom prst="rect">
            <a:avLst/>
          </a:prstGeom>
          <a:noFill/>
          <a:ln>
            <a:noFill/>
          </a:ln>
        </p:spPr>
      </p:pic>
      <p:sp>
        <p:nvSpPr>
          <p:cNvPr id="12" name="Rectangle 11"/>
          <p:cNvSpPr/>
          <p:nvPr/>
        </p:nvSpPr>
        <p:spPr>
          <a:xfrm>
            <a:off x="6019800" y="6324600"/>
            <a:ext cx="2514600"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Image: Insurance Information Institute</a:t>
            </a:r>
            <a:endParaRPr lang="en-US" sz="1000" dirty="0">
              <a:solidFill>
                <a:schemeClr val="tx1"/>
              </a:solidFill>
            </a:endParaRPr>
          </a:p>
        </p:txBody>
      </p:sp>
    </p:spTree>
    <p:extLst>
      <p:ext uri="{BB962C8B-B14F-4D97-AF65-F5344CB8AC3E}">
        <p14:creationId xmlns:p14="http://schemas.microsoft.com/office/powerpoint/2010/main" val="2339111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840000" cy="720000"/>
          </a:xfrm>
        </p:spPr>
        <p:txBody>
          <a:bodyPr/>
          <a:lstStyle/>
          <a:p>
            <a:r>
              <a:rPr lang="en-GB" sz="2000" kern="1200" dirty="0" smtClean="0">
                <a:solidFill>
                  <a:schemeClr val="tx2"/>
                </a:solidFill>
                <a:latin typeface="+mj-lt"/>
                <a:ea typeface="+mj-ea"/>
                <a:cs typeface="+mj-cs"/>
              </a:rPr>
              <a:t>Sharing Economy </a:t>
            </a:r>
            <a:br>
              <a:rPr lang="en-GB" sz="2000" kern="1200" dirty="0" smtClean="0">
                <a:solidFill>
                  <a:schemeClr val="tx2"/>
                </a:solidFill>
                <a:latin typeface="+mj-lt"/>
                <a:ea typeface="+mj-ea"/>
                <a:cs typeface="+mj-cs"/>
              </a:rPr>
            </a:b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1"/>
            <a:ext cx="9144000" cy="3581400"/>
          </a:xfrm>
          <a:prstGeom prst="rect">
            <a:avLst/>
          </a:prstGeom>
        </p:spPr>
      </p:pic>
      <p:sp>
        <p:nvSpPr>
          <p:cNvPr id="8" name="Title 1"/>
          <p:cNvSpPr txBox="1">
            <a:spLocks/>
          </p:cNvSpPr>
          <p:nvPr/>
        </p:nvSpPr>
        <p:spPr>
          <a:xfrm>
            <a:off x="0" y="2133600"/>
            <a:ext cx="9144000" cy="720000"/>
          </a:xfrm>
          <a:prstGeom prst="rect">
            <a:avLst/>
          </a:prstGeom>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r>
              <a:rPr lang="en-GB" sz="2800" dirty="0" smtClean="0"/>
              <a:t>What It Is</a:t>
            </a:r>
            <a:endParaRPr lang="en-US" sz="2800" dirty="0"/>
          </a:p>
        </p:txBody>
      </p:sp>
    </p:spTree>
    <p:extLst>
      <p:ext uri="{BB962C8B-B14F-4D97-AF65-F5344CB8AC3E}">
        <p14:creationId xmlns:p14="http://schemas.microsoft.com/office/powerpoint/2010/main" val="31335453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a:spLocks noGrp="1"/>
          </p:cNvSpPr>
          <p:nvPr>
            <p:ph idx="1"/>
          </p:nvPr>
        </p:nvSpPr>
        <p:spPr>
          <a:xfrm>
            <a:off x="285749" y="1828800"/>
            <a:ext cx="8577525" cy="4952999"/>
          </a:xfrm>
          <a:ln>
            <a:noFill/>
          </a:ln>
        </p:spPr>
        <p:txBody>
          <a:bodyPr/>
          <a:lstStyle/>
          <a:p>
            <a:pPr>
              <a:buNone/>
            </a:pPr>
            <a:r>
              <a:rPr lang="en-US" sz="1600" b="1" dirty="0" smtClean="0">
                <a:solidFill>
                  <a:srgbClr val="0070C0"/>
                </a:solidFill>
              </a:rPr>
              <a:t>An </a:t>
            </a:r>
            <a:r>
              <a:rPr lang="en-US" sz="1600" b="1" dirty="0">
                <a:solidFill>
                  <a:srgbClr val="0070C0"/>
                </a:solidFill>
              </a:rPr>
              <a:t>Example: ISO HO3</a:t>
            </a:r>
          </a:p>
          <a:p>
            <a:pPr marL="285750" indent="-285750">
              <a:lnSpc>
                <a:spcPct val="100000"/>
              </a:lnSpc>
              <a:spcBef>
                <a:spcPts val="0"/>
              </a:spcBef>
              <a:buFont typeface="Wingdings" panose="05000000000000000000" pitchFamily="2" charset="2"/>
              <a:buChar char="q"/>
            </a:pPr>
            <a:r>
              <a:rPr lang="en-US" sz="1600" b="1" dirty="0">
                <a:solidFill>
                  <a:srgbClr val="0070C0"/>
                </a:solidFill>
              </a:rPr>
              <a:t>“</a:t>
            </a:r>
            <a:r>
              <a:rPr lang="en-US" sz="1600" b="1" dirty="0" smtClean="0">
                <a:solidFill>
                  <a:srgbClr val="0070C0"/>
                </a:solidFill>
              </a:rPr>
              <a:t>Business Use” </a:t>
            </a:r>
            <a:r>
              <a:rPr lang="en-US" sz="1600" b="1" dirty="0">
                <a:solidFill>
                  <a:srgbClr val="0070C0"/>
                </a:solidFill>
              </a:rPr>
              <a:t>Excluded </a:t>
            </a:r>
            <a:r>
              <a:rPr lang="en-US" sz="1600" dirty="0">
                <a:solidFill>
                  <a:srgbClr val="0070C0"/>
                </a:solidFill>
              </a:rPr>
              <a:t>(Section II, Coverage E Liability)…has an exception for “rental” under certain </a:t>
            </a:r>
            <a:r>
              <a:rPr lang="en-US" sz="1600" dirty="0" smtClean="0">
                <a:solidFill>
                  <a:srgbClr val="0070C0"/>
                </a:solidFill>
              </a:rPr>
              <a:t>conditions, e.g.,   </a:t>
            </a:r>
            <a:endParaRPr lang="en-US" sz="1600" dirty="0">
              <a:solidFill>
                <a:srgbClr val="0070C0"/>
              </a:solidFill>
            </a:endParaRPr>
          </a:p>
          <a:p>
            <a:pPr marL="1028700" lvl="1">
              <a:lnSpc>
                <a:spcPct val="100000"/>
              </a:lnSpc>
              <a:spcBef>
                <a:spcPts val="0"/>
              </a:spcBef>
              <a:buFont typeface="Wingdings" panose="05000000000000000000" pitchFamily="2" charset="2"/>
              <a:buChar char="q"/>
            </a:pPr>
            <a:r>
              <a:rPr lang="en-US" sz="1600" b="1" dirty="0">
                <a:solidFill>
                  <a:srgbClr val="0070C0"/>
                </a:solidFill>
              </a:rPr>
              <a:t>Rental on an </a:t>
            </a:r>
            <a:r>
              <a:rPr lang="en-US" sz="1600" b="1" dirty="0" smtClean="0">
                <a:solidFill>
                  <a:srgbClr val="0070C0"/>
                </a:solidFill>
              </a:rPr>
              <a:t>“occasional” </a:t>
            </a:r>
            <a:r>
              <a:rPr lang="en-US" sz="1600" b="1" dirty="0">
                <a:solidFill>
                  <a:srgbClr val="0070C0"/>
                </a:solidFill>
              </a:rPr>
              <a:t>basis </a:t>
            </a:r>
            <a:r>
              <a:rPr lang="en-US" sz="1600" dirty="0">
                <a:solidFill>
                  <a:srgbClr val="0070C0"/>
                </a:solidFill>
              </a:rPr>
              <a:t>(2B-1a)  </a:t>
            </a:r>
          </a:p>
          <a:p>
            <a:pPr marL="285750" indent="-285750">
              <a:lnSpc>
                <a:spcPct val="100000"/>
              </a:lnSpc>
              <a:buFont typeface="Wingdings" panose="05000000000000000000" pitchFamily="2" charset="2"/>
              <a:buChar char="q"/>
            </a:pPr>
            <a:r>
              <a:rPr lang="en-US" sz="1600" b="1" dirty="0">
                <a:solidFill>
                  <a:srgbClr val="0070C0"/>
                </a:solidFill>
              </a:rPr>
              <a:t>“Business” is defined </a:t>
            </a:r>
            <a:r>
              <a:rPr lang="en-US" sz="1600" dirty="0">
                <a:solidFill>
                  <a:srgbClr val="0070C0"/>
                </a:solidFill>
              </a:rPr>
              <a:t>(Def. #3) in part as including…“part-time or occasional”… activities except volunteer or home day care activities if  any insured receives $2,000 or more in total compensation for the 12 months before the beginning of the policy period; </a:t>
            </a:r>
          </a:p>
          <a:p>
            <a:pPr>
              <a:buNone/>
            </a:pPr>
            <a:r>
              <a:rPr lang="en-US" sz="1600" b="1" dirty="0" smtClean="0">
                <a:solidFill>
                  <a:srgbClr val="0070C0"/>
                </a:solidFill>
              </a:rPr>
              <a:t>The </a:t>
            </a:r>
            <a:r>
              <a:rPr lang="en-US" sz="1600" b="1" dirty="0">
                <a:solidFill>
                  <a:srgbClr val="0070C0"/>
                </a:solidFill>
              </a:rPr>
              <a:t>Issues</a:t>
            </a:r>
            <a:r>
              <a:rPr lang="en-US" sz="1600" dirty="0">
                <a:solidFill>
                  <a:srgbClr val="0070C0"/>
                </a:solidFill>
              </a:rPr>
              <a:t>: </a:t>
            </a:r>
            <a:r>
              <a:rPr lang="en-US" sz="1600" dirty="0" smtClean="0">
                <a:solidFill>
                  <a:srgbClr val="0070C0"/>
                </a:solidFill>
              </a:rPr>
              <a:t>1] What </a:t>
            </a:r>
            <a:r>
              <a:rPr lang="en-US" sz="1600" dirty="0">
                <a:solidFill>
                  <a:srgbClr val="0070C0"/>
                </a:solidFill>
              </a:rPr>
              <a:t>is “occasional”; </a:t>
            </a:r>
            <a:r>
              <a:rPr lang="en-US" sz="1600" dirty="0" smtClean="0">
                <a:solidFill>
                  <a:srgbClr val="0070C0"/>
                </a:solidFill>
              </a:rPr>
              <a:t>2] Income Limit</a:t>
            </a:r>
          </a:p>
          <a:p>
            <a:pPr marL="0" indent="0">
              <a:spcBef>
                <a:spcPts val="0"/>
              </a:spcBef>
              <a:buNone/>
            </a:pPr>
            <a:r>
              <a:rPr lang="en-US" sz="1600" b="1" dirty="0" smtClean="0">
                <a:solidFill>
                  <a:srgbClr val="0070C0"/>
                </a:solidFill>
              </a:rPr>
              <a:t>Personal Property Not Covered:</a:t>
            </a:r>
            <a:endParaRPr lang="en-US" sz="1600" b="1" dirty="0">
              <a:solidFill>
                <a:srgbClr val="0070C0"/>
              </a:solidFill>
            </a:endParaRPr>
          </a:p>
          <a:p>
            <a:pPr marL="342900" indent="-342900">
              <a:spcBef>
                <a:spcPts val="0"/>
              </a:spcBef>
              <a:buFont typeface="Wingdings" panose="05000000000000000000" pitchFamily="2" charset="2"/>
              <a:buChar char="q"/>
            </a:pPr>
            <a:r>
              <a:rPr lang="en-US" sz="1600" dirty="0" smtClean="0">
                <a:solidFill>
                  <a:srgbClr val="0070C0"/>
                </a:solidFill>
              </a:rPr>
              <a:t>4f - Property of </a:t>
            </a:r>
            <a:r>
              <a:rPr lang="en-US" sz="1600" b="1" i="1" dirty="0" smtClean="0">
                <a:solidFill>
                  <a:srgbClr val="0070C0"/>
                </a:solidFill>
              </a:rPr>
              <a:t>roomers, boarders, other tenants                                                                                          unless </a:t>
            </a:r>
            <a:r>
              <a:rPr lang="en-US" sz="1600" b="1" i="1" u="sng" dirty="0" smtClean="0">
                <a:solidFill>
                  <a:srgbClr val="0070C0"/>
                </a:solidFill>
              </a:rPr>
              <a:t>related </a:t>
            </a:r>
            <a:r>
              <a:rPr lang="en-US" sz="1600" b="1" i="1" dirty="0" smtClean="0">
                <a:solidFill>
                  <a:srgbClr val="0070C0"/>
                </a:solidFill>
              </a:rPr>
              <a:t>to the insured</a:t>
            </a:r>
          </a:p>
          <a:p>
            <a:pPr marL="342900" indent="-342900">
              <a:spcBef>
                <a:spcPts val="0"/>
              </a:spcBef>
              <a:buFont typeface="Wingdings" panose="05000000000000000000" pitchFamily="2" charset="2"/>
              <a:buChar char="q"/>
            </a:pPr>
            <a:r>
              <a:rPr lang="en-US" sz="1600" dirty="0" smtClean="0">
                <a:solidFill>
                  <a:srgbClr val="0070C0"/>
                </a:solidFill>
              </a:rPr>
              <a:t>4g - Property in an apartment </a:t>
            </a:r>
            <a:r>
              <a:rPr lang="en-US" sz="1600" b="1" i="1" dirty="0" smtClean="0">
                <a:solidFill>
                  <a:srgbClr val="0070C0"/>
                </a:solidFill>
              </a:rPr>
              <a:t>regularly rented </a:t>
            </a:r>
            <a:r>
              <a:rPr lang="en-US" sz="1600" dirty="0" smtClean="0">
                <a:solidFill>
                  <a:srgbClr val="0070C0"/>
                </a:solidFill>
              </a:rPr>
              <a:t>to others                                                                                  other than $2,500 as “Landlord” property </a:t>
            </a:r>
          </a:p>
          <a:p>
            <a:pPr>
              <a:buNone/>
            </a:pPr>
            <a:r>
              <a:rPr lang="en-US" sz="1600" b="1" dirty="0" smtClean="0">
                <a:solidFill>
                  <a:srgbClr val="0070C0"/>
                </a:solidFill>
              </a:rPr>
              <a:t>What </a:t>
            </a:r>
            <a:r>
              <a:rPr lang="en-US" sz="1600" b="1" dirty="0">
                <a:solidFill>
                  <a:srgbClr val="0070C0"/>
                </a:solidFill>
              </a:rPr>
              <a:t>to Do? </a:t>
            </a:r>
          </a:p>
          <a:p>
            <a:pPr marL="285750" indent="-285750">
              <a:lnSpc>
                <a:spcPct val="100000"/>
              </a:lnSpc>
              <a:spcBef>
                <a:spcPts val="0"/>
              </a:spcBef>
              <a:buFont typeface="Wingdings" panose="05000000000000000000" pitchFamily="2" charset="2"/>
              <a:buChar char="q"/>
            </a:pPr>
            <a:r>
              <a:rPr lang="en-US" sz="1600" b="1" dirty="0">
                <a:solidFill>
                  <a:srgbClr val="0070C0"/>
                </a:solidFill>
              </a:rPr>
              <a:t>Business Policy</a:t>
            </a:r>
            <a:r>
              <a:rPr lang="en-US" sz="1600" dirty="0">
                <a:solidFill>
                  <a:srgbClr val="0070C0"/>
                </a:solidFill>
              </a:rPr>
              <a:t>—specifically either a hotel </a:t>
            </a:r>
            <a:r>
              <a:rPr lang="en-US" sz="1600" dirty="0" smtClean="0">
                <a:solidFill>
                  <a:srgbClr val="0070C0"/>
                </a:solidFill>
              </a:rPr>
              <a:t>or a Bed </a:t>
            </a:r>
            <a:r>
              <a:rPr lang="en-US" sz="1600" dirty="0">
                <a:solidFill>
                  <a:srgbClr val="0070C0"/>
                </a:solidFill>
              </a:rPr>
              <a:t>and </a:t>
            </a:r>
            <a:r>
              <a:rPr lang="en-US" sz="1600" dirty="0" smtClean="0">
                <a:solidFill>
                  <a:srgbClr val="0070C0"/>
                </a:solidFill>
              </a:rPr>
              <a:t>Breakfast policy </a:t>
            </a:r>
            <a:endParaRPr lang="en-US" sz="1600" dirty="0">
              <a:solidFill>
                <a:srgbClr val="0070C0"/>
              </a:solidFill>
            </a:endParaRPr>
          </a:p>
          <a:p>
            <a:pPr marL="285750" indent="-285750">
              <a:lnSpc>
                <a:spcPct val="100000"/>
              </a:lnSpc>
              <a:spcBef>
                <a:spcPts val="0"/>
              </a:spcBef>
              <a:buFont typeface="Wingdings" panose="05000000000000000000" pitchFamily="2" charset="2"/>
              <a:buChar char="q"/>
            </a:pPr>
            <a:r>
              <a:rPr lang="en-US" sz="1600" b="1" dirty="0">
                <a:solidFill>
                  <a:srgbClr val="0070C0"/>
                </a:solidFill>
              </a:rPr>
              <a:t>Home-sharing Policy </a:t>
            </a:r>
            <a:r>
              <a:rPr lang="en-US" sz="1600" dirty="0" smtClean="0">
                <a:solidFill>
                  <a:srgbClr val="0070C0"/>
                </a:solidFill>
              </a:rPr>
              <a:t>– Month-to-month basis</a:t>
            </a:r>
            <a:r>
              <a:rPr lang="en-US" sz="1600" dirty="0">
                <a:solidFill>
                  <a:srgbClr val="0070C0"/>
                </a:solidFill>
              </a:rPr>
              <a:t>. </a:t>
            </a:r>
            <a:r>
              <a:rPr lang="en-US" sz="1600" dirty="0" smtClean="0">
                <a:solidFill>
                  <a:srgbClr val="0070C0"/>
                </a:solidFill>
              </a:rPr>
              <a:t>Exclusions </a:t>
            </a:r>
            <a:r>
              <a:rPr lang="en-US" sz="1600" dirty="0">
                <a:solidFill>
                  <a:srgbClr val="0070C0"/>
                </a:solidFill>
              </a:rPr>
              <a:t>and </a:t>
            </a:r>
            <a:r>
              <a:rPr lang="en-US" sz="1600" dirty="0" smtClean="0">
                <a:solidFill>
                  <a:srgbClr val="0070C0"/>
                </a:solidFill>
              </a:rPr>
              <a:t>limitations are Key </a:t>
            </a:r>
            <a:endParaRPr lang="en-US" sz="1600" dirty="0">
              <a:solidFill>
                <a:srgbClr val="0070C0"/>
              </a:solidFill>
            </a:endParaRPr>
          </a:p>
          <a:p>
            <a:pPr marL="285750" indent="-285750">
              <a:buFont typeface="Wingdings" panose="05000000000000000000" pitchFamily="2" charset="2"/>
              <a:buChar char="q"/>
            </a:pPr>
            <a:endParaRPr lang="en-US" sz="1400" dirty="0">
              <a:solidFill>
                <a:srgbClr val="595959"/>
              </a:solidFill>
            </a:endParaRPr>
          </a:p>
          <a:p>
            <a:pPr marL="285750"/>
            <a:endParaRPr lang="en-US" sz="1400" dirty="0" smtClean="0">
              <a:solidFill>
                <a:srgbClr val="595959"/>
              </a:solidFill>
            </a:endParaRPr>
          </a:p>
          <a:p>
            <a:pPr marL="285750" indent="-285750"/>
            <a:endParaRPr lang="en-US" sz="1400" dirty="0">
              <a:solidFill>
                <a:srgbClr val="595959"/>
              </a:solidFill>
            </a:endParaRPr>
          </a:p>
        </p:txBody>
      </p:sp>
      <p:sp>
        <p:nvSpPr>
          <p:cNvPr id="2" name="Title 1"/>
          <p:cNvSpPr>
            <a:spLocks noGrp="1"/>
          </p:cNvSpPr>
          <p:nvPr>
            <p:ph type="title"/>
          </p:nvPr>
        </p:nvSpPr>
        <p:spPr>
          <a:xfrm>
            <a:off x="304800" y="381000"/>
            <a:ext cx="7183200" cy="645000"/>
          </a:xfrm>
        </p:spPr>
        <p:txBody>
          <a:bodyPr/>
          <a:lstStyle/>
          <a:p>
            <a:r>
              <a:rPr lang="en-US" sz="2000" dirty="0" smtClean="0"/>
              <a:t>Insurance Coverage</a:t>
            </a:r>
            <a:br>
              <a:rPr lang="en-US" sz="2000" dirty="0" smtClean="0"/>
            </a:br>
            <a:r>
              <a:rPr lang="en-US" sz="2000" dirty="0" smtClean="0"/>
              <a:t>…….Where is the Coverage?</a:t>
            </a:r>
            <a:endParaRPr lang="en-US" sz="2000" dirty="0"/>
          </a:p>
        </p:txBody>
      </p:sp>
      <p:sp>
        <p:nvSpPr>
          <p:cNvPr id="6" name="Rectangle 5"/>
          <p:cNvSpPr/>
          <p:nvPr/>
        </p:nvSpPr>
        <p:spPr>
          <a:xfrm>
            <a:off x="295275" y="1219200"/>
            <a:ext cx="8568000" cy="533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Typical HO Policy </a:t>
            </a:r>
            <a:endParaRPr lang="en-US" b="1" dirty="0" smtClean="0">
              <a:solidFill>
                <a:schemeClr val="bg1"/>
              </a:solidFill>
            </a:endParaRPr>
          </a:p>
          <a:p>
            <a:pPr algn="ctr"/>
            <a:r>
              <a:rPr lang="en-US" dirty="0" smtClean="0">
                <a:solidFill>
                  <a:schemeClr val="bg1"/>
                </a:solidFill>
              </a:rPr>
              <a:t>Mixed</a:t>
            </a:r>
            <a:r>
              <a:rPr lang="en-US" dirty="0">
                <a:solidFill>
                  <a:schemeClr val="bg1"/>
                </a:solidFill>
              </a:rPr>
              <a:t>; Coverage varies by carrier both as to if….. and how</a:t>
            </a:r>
          </a:p>
        </p:txBody>
      </p:sp>
      <p:cxnSp>
        <p:nvCxnSpPr>
          <p:cNvPr id="10" name="Straight Connector 9"/>
          <p:cNvCxnSpPr/>
          <p:nvPr/>
        </p:nvCxnSpPr>
        <p:spPr>
          <a:xfrm>
            <a:off x="295275" y="4191000"/>
            <a:ext cx="8406075" cy="0"/>
          </a:xfrm>
          <a:prstGeom prst="line">
            <a:avLst/>
          </a:prstGeom>
          <a:ln w="285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 y="5715000"/>
            <a:ext cx="8406075" cy="0"/>
          </a:xfrm>
          <a:prstGeom prst="line">
            <a:avLst/>
          </a:prstGeom>
          <a:ln w="28575">
            <a:solidFill>
              <a:srgbClr val="0070C0"/>
            </a:solidFill>
            <a:tailEnd type="none"/>
          </a:ln>
        </p:spPr>
        <p:style>
          <a:lnRef idx="1">
            <a:schemeClr val="accent1"/>
          </a:lnRef>
          <a:fillRef idx="0">
            <a:schemeClr val="accent1"/>
          </a:fillRef>
          <a:effectRef idx="0">
            <a:schemeClr val="accent1"/>
          </a:effectRef>
          <a:fontRef idx="minor">
            <a:schemeClr val="tx1"/>
          </a:fontRef>
        </p:style>
      </p:cxnSp>
      <p:pic>
        <p:nvPicPr>
          <p:cNvPr id="2050" name="Picture 2" descr="C:\Users\n1102426\Desktop\insurance-policy.jpg"/>
          <p:cNvPicPr>
            <a:picLocks noChangeAspect="1" noChangeArrowheads="1"/>
          </p:cNvPicPr>
          <p:nvPr/>
        </p:nvPicPr>
        <p:blipFill>
          <a:blip r:embed="rId3" cstate="print"/>
          <a:srcRect/>
          <a:stretch>
            <a:fillRect/>
          </a:stretch>
        </p:blipFill>
        <p:spPr bwMode="auto">
          <a:xfrm>
            <a:off x="5924548" y="3810000"/>
            <a:ext cx="3014925" cy="2286000"/>
          </a:xfrm>
          <a:prstGeom prst="rect">
            <a:avLst/>
          </a:prstGeom>
          <a:noFill/>
        </p:spPr>
      </p:pic>
    </p:spTree>
    <p:extLst>
      <p:ext uri="{BB962C8B-B14F-4D97-AF65-F5344CB8AC3E}">
        <p14:creationId xmlns:p14="http://schemas.microsoft.com/office/powerpoint/2010/main" val="1950834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1"/>
          <p:cNvSpPr>
            <a:spLocks noGrp="1"/>
          </p:cNvSpPr>
          <p:nvPr>
            <p:ph idx="1"/>
          </p:nvPr>
        </p:nvSpPr>
        <p:spPr>
          <a:xfrm>
            <a:off x="2412816" y="2294595"/>
            <a:ext cx="6204318" cy="2048805"/>
          </a:xfrm>
          <a:ln w="19050">
            <a:solidFill>
              <a:srgbClr val="00B0F0"/>
            </a:solidFill>
          </a:ln>
        </p:spPr>
        <p:txBody>
          <a:bodyPr/>
          <a:lstStyle/>
          <a:p>
            <a:pPr lvl="1">
              <a:buFont typeface="Wingdings" panose="05000000000000000000" pitchFamily="2" charset="2"/>
              <a:buChar char="q"/>
            </a:pPr>
            <a:r>
              <a:rPr lang="en-US" dirty="0" smtClean="0">
                <a:solidFill>
                  <a:srgbClr val="0070C0"/>
                </a:solidFill>
              </a:rPr>
              <a:t>Specific Exclusion applicable to Host and Landlord</a:t>
            </a:r>
          </a:p>
          <a:p>
            <a:pPr lvl="1">
              <a:lnSpc>
                <a:spcPct val="100000"/>
              </a:lnSpc>
              <a:spcBef>
                <a:spcPts val="0"/>
              </a:spcBef>
              <a:buFont typeface="Wingdings" panose="05000000000000000000" pitchFamily="2" charset="2"/>
              <a:buChar char="q"/>
            </a:pPr>
            <a:r>
              <a:rPr lang="en-US" dirty="0" smtClean="0">
                <a:solidFill>
                  <a:srgbClr val="0070C0"/>
                </a:solidFill>
              </a:rPr>
              <a:t>All Loss or Damage arising out of Homesharing excluded</a:t>
            </a:r>
          </a:p>
          <a:p>
            <a:pPr lvl="1">
              <a:lnSpc>
                <a:spcPct val="100000"/>
              </a:lnSpc>
              <a:spcBef>
                <a:spcPts val="0"/>
              </a:spcBef>
              <a:buFont typeface="Wingdings" panose="05000000000000000000" pitchFamily="2" charset="2"/>
              <a:buChar char="q"/>
            </a:pPr>
            <a:r>
              <a:rPr lang="en-US" dirty="0" smtClean="0">
                <a:solidFill>
                  <a:srgbClr val="0070C0"/>
                </a:solidFill>
              </a:rPr>
              <a:t>Will work toward crafting Language that preserves existing Coverage for renters (e.g., roomers or boarders) that don’t constitute “Homesharing” (definition will be key)</a:t>
            </a:r>
          </a:p>
          <a:p>
            <a:pPr lvl="1">
              <a:buFont typeface="Wingdings" panose="05000000000000000000" pitchFamily="2" charset="2"/>
              <a:buChar char="q"/>
            </a:pPr>
            <a:endParaRPr lang="en-US" sz="2000" b="1" i="1" dirty="0" smtClean="0">
              <a:solidFill>
                <a:srgbClr val="0070C0"/>
              </a:solidFill>
            </a:endParaRPr>
          </a:p>
          <a:p>
            <a:pPr lvl="1" eaLnBrk="1" hangingPunct="1"/>
            <a:endParaRPr lang="en-US" sz="2300" b="1" i="1" dirty="0"/>
          </a:p>
          <a:p>
            <a:pPr lvl="1" eaLnBrk="1" hangingPunct="1"/>
            <a:endParaRPr lang="en-US" sz="2300" b="1" i="1" dirty="0" smtClean="0"/>
          </a:p>
          <a:p>
            <a:pPr lvl="1" eaLnBrk="1" hangingPunct="1"/>
            <a:endParaRPr lang="en-US" dirty="0" smtClean="0"/>
          </a:p>
        </p:txBody>
      </p:sp>
      <p:sp>
        <p:nvSpPr>
          <p:cNvPr id="45059" name="Title 2"/>
          <p:cNvSpPr>
            <a:spLocks noGrp="1"/>
          </p:cNvSpPr>
          <p:nvPr>
            <p:ph type="title"/>
          </p:nvPr>
        </p:nvSpPr>
        <p:spPr>
          <a:xfrm>
            <a:off x="445511" y="381000"/>
            <a:ext cx="8063365" cy="552708"/>
          </a:xfrm>
        </p:spPr>
        <p:txBody>
          <a:bodyPr>
            <a:noAutofit/>
          </a:bodyPr>
          <a:lstStyle/>
          <a:p>
            <a:r>
              <a:rPr lang="en-US" sz="2000" dirty="0" smtClean="0"/>
              <a:t>ISO Homeowners Policy</a:t>
            </a:r>
            <a:br>
              <a:rPr lang="en-US" sz="2000" dirty="0" smtClean="0"/>
            </a:br>
            <a:r>
              <a:rPr lang="en-US" sz="2000" dirty="0" smtClean="0"/>
              <a:t>…..Proposed </a:t>
            </a:r>
            <a:r>
              <a:rPr lang="en-US" sz="2000" dirty="0"/>
              <a:t>Changes</a:t>
            </a:r>
            <a:endParaRPr lang="en-US" sz="2000" dirty="0" smtClean="0"/>
          </a:p>
        </p:txBody>
      </p:sp>
      <p:sp>
        <p:nvSpPr>
          <p:cNvPr id="45060" name="Slide Number Placeholder 3"/>
          <p:cNvSpPr>
            <a:spLocks noGrp="1"/>
          </p:cNvSpPr>
          <p:nvPr>
            <p:ph type="sldNum" sz="quarter" idx="4294967295"/>
          </p:nvPr>
        </p:nvSpPr>
        <p:spPr bwMode="auto">
          <a:xfrm>
            <a:off x="7010400" y="6505575"/>
            <a:ext cx="21336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FAAC6C8-1D41-4B47-9269-0FC775650CC8}" type="slidenum">
              <a:rPr lang="en-US" smtClean="0">
                <a:cs typeface="Arial" pitchFamily="34" charset="0"/>
              </a:rPr>
              <a:pPr fontAlgn="base">
                <a:spcBef>
                  <a:spcPct val="0"/>
                </a:spcBef>
                <a:spcAft>
                  <a:spcPct val="0"/>
                </a:spcAft>
              </a:pPr>
              <a:t>31</a:t>
            </a:fld>
            <a:endParaRPr lang="en-US" dirty="0" smtClean="0">
              <a:cs typeface="Arial" pitchFamily="34" charset="0"/>
            </a:endParaRPr>
          </a:p>
        </p:txBody>
      </p:sp>
      <p:sp>
        <p:nvSpPr>
          <p:cNvPr id="45061" name="Rectangle 4"/>
          <p:cNvSpPr>
            <a:spLocks noChangeArrowheads="1"/>
          </p:cNvSpPr>
          <p:nvPr/>
        </p:nvSpPr>
        <p:spPr bwMode="auto">
          <a:xfrm>
            <a:off x="3754438" y="6469063"/>
            <a:ext cx="2941637" cy="246062"/>
          </a:xfrm>
          <a:prstGeom prst="rect">
            <a:avLst/>
          </a:prstGeom>
          <a:noFill/>
          <a:ln w="9525">
            <a:noFill/>
            <a:miter lim="800000"/>
            <a:headEnd/>
            <a:tailEnd/>
          </a:ln>
        </p:spPr>
        <p:txBody>
          <a:bodyPr>
            <a:spAutoFit/>
          </a:bodyPr>
          <a:lstStyle/>
          <a:p>
            <a:r>
              <a:rPr lang="en-US" sz="1000" dirty="0"/>
              <a:t> </a:t>
            </a:r>
          </a:p>
        </p:txBody>
      </p:sp>
      <p:sp>
        <p:nvSpPr>
          <p:cNvPr id="2" name="Rectangle 1"/>
          <p:cNvSpPr/>
          <p:nvPr/>
        </p:nvSpPr>
        <p:spPr>
          <a:xfrm>
            <a:off x="445506" y="1503317"/>
            <a:ext cx="1840489"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Guidance </a:t>
            </a:r>
            <a:endParaRPr lang="en-US" sz="2000" dirty="0"/>
          </a:p>
        </p:txBody>
      </p:sp>
      <p:sp>
        <p:nvSpPr>
          <p:cNvPr id="3" name="Rectangle 2"/>
          <p:cNvSpPr/>
          <p:nvPr/>
        </p:nvSpPr>
        <p:spPr>
          <a:xfrm>
            <a:off x="2390775" y="1338881"/>
            <a:ext cx="6248400" cy="71851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q"/>
            </a:pPr>
            <a:r>
              <a:rPr lang="en-US" dirty="0" smtClean="0">
                <a:solidFill>
                  <a:srgbClr val="0070C0"/>
                </a:solidFill>
              </a:rPr>
              <a:t>Policy Holder Notice to contact Insurer for Coverage Clarification</a:t>
            </a:r>
            <a:endParaRPr lang="en-US" dirty="0">
              <a:solidFill>
                <a:srgbClr val="0070C0"/>
              </a:solidFill>
            </a:endParaRPr>
          </a:p>
        </p:txBody>
      </p:sp>
      <p:sp>
        <p:nvSpPr>
          <p:cNvPr id="8" name="Rectangle 7"/>
          <p:cNvSpPr/>
          <p:nvPr/>
        </p:nvSpPr>
        <p:spPr>
          <a:xfrm>
            <a:off x="445505" y="2954230"/>
            <a:ext cx="1840489" cy="533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Exclusion</a:t>
            </a:r>
            <a:endParaRPr lang="en-US" sz="2000" dirty="0"/>
          </a:p>
        </p:txBody>
      </p:sp>
      <p:sp>
        <p:nvSpPr>
          <p:cNvPr id="10" name="Rectangle 9"/>
          <p:cNvSpPr/>
          <p:nvPr/>
        </p:nvSpPr>
        <p:spPr>
          <a:xfrm>
            <a:off x="445505" y="4698224"/>
            <a:ext cx="1840489" cy="5849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Optional Coverage</a:t>
            </a:r>
            <a:endParaRPr lang="en-US" sz="2000" dirty="0"/>
          </a:p>
        </p:txBody>
      </p:sp>
      <p:sp>
        <p:nvSpPr>
          <p:cNvPr id="11" name="Rectangle 10"/>
          <p:cNvSpPr/>
          <p:nvPr/>
        </p:nvSpPr>
        <p:spPr>
          <a:xfrm>
            <a:off x="2390775" y="4488807"/>
            <a:ext cx="6248400" cy="1034713"/>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q"/>
            </a:pPr>
            <a:r>
              <a:rPr lang="en-US" dirty="0" smtClean="0">
                <a:solidFill>
                  <a:srgbClr val="0070C0"/>
                </a:solidFill>
              </a:rPr>
              <a:t>Applicable for Host and Landlord</a:t>
            </a:r>
          </a:p>
          <a:p>
            <a:pPr marL="342900" indent="-342900">
              <a:buFont typeface="Wingdings" panose="05000000000000000000" pitchFamily="2" charset="2"/>
              <a:buChar char="q"/>
            </a:pPr>
            <a:r>
              <a:rPr lang="en-US" dirty="0" smtClean="0">
                <a:solidFill>
                  <a:srgbClr val="0070C0"/>
                </a:solidFill>
              </a:rPr>
              <a:t>Property/Liability Coverage for Loss Arising out of Homesharing</a:t>
            </a:r>
            <a:endParaRPr lang="en-US" dirty="0">
              <a:solidFill>
                <a:srgbClr val="0070C0"/>
              </a:solidFill>
            </a:endParaRPr>
          </a:p>
        </p:txBody>
      </p:sp>
      <p:sp>
        <p:nvSpPr>
          <p:cNvPr id="12" name="Rectangle 11"/>
          <p:cNvSpPr/>
          <p:nvPr/>
        </p:nvSpPr>
        <p:spPr>
          <a:xfrm>
            <a:off x="445505" y="5629650"/>
            <a:ext cx="4507495" cy="97934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Net Effect: Insureds must Advise Carrier if they are engaged in Homesharing  </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848" y="5181600"/>
            <a:ext cx="3114453" cy="1533525"/>
          </a:xfrm>
          <a:prstGeom prst="rect">
            <a:avLst/>
          </a:prstGeom>
        </p:spPr>
      </p:pic>
    </p:spTree>
    <p:extLst>
      <p:ext uri="{BB962C8B-B14F-4D97-AF65-F5344CB8AC3E}">
        <p14:creationId xmlns:p14="http://schemas.microsoft.com/office/powerpoint/2010/main" val="3758663629"/>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18977" y="1283677"/>
            <a:ext cx="8568000" cy="5105400"/>
          </a:xfrm>
          <a:prstGeom prst="rect">
            <a:avLst/>
          </a:prstGeom>
        </p:spPr>
        <p:txBody>
          <a:bodyPr vert="horz" lIns="0" tIns="0" rIns="0" bIns="0" rtlCol="0">
            <a:noAutofit/>
          </a:bodyPr>
          <a:lstStyle>
            <a:lvl1pPr marL="350838" indent="-350838" algn="l" defTabSz="914400" rtl="0" eaLnBrk="1" latinLnBrk="0" hangingPunct="1">
              <a:lnSpc>
                <a:spcPct val="120000"/>
              </a:lnSpc>
              <a:spcBef>
                <a:spcPts val="1200"/>
              </a:spcBef>
              <a:buFont typeface="+mj-lt"/>
              <a:buAutoNum type="arabicPeriod"/>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rgbClr val="0070C0"/>
              </a:solidFill>
            </a:endParaRPr>
          </a:p>
          <a:p>
            <a:pPr marL="0" indent="0">
              <a:buNone/>
            </a:pPr>
            <a:r>
              <a:rPr lang="en-US" b="1" dirty="0">
                <a:solidFill>
                  <a:srgbClr val="0070C0"/>
                </a:solidFill>
              </a:rPr>
              <a:t>Some </a:t>
            </a:r>
            <a:r>
              <a:rPr lang="en-US" b="1" dirty="0" smtClean="0">
                <a:solidFill>
                  <a:srgbClr val="0070C0"/>
                </a:solidFill>
              </a:rPr>
              <a:t>examples </a:t>
            </a:r>
            <a:r>
              <a:rPr lang="en-US" dirty="0" smtClean="0">
                <a:solidFill>
                  <a:srgbClr val="0070C0"/>
                </a:solidFill>
              </a:rPr>
              <a:t>(Specific Coverage needs to be understood – e.g., exclusions)</a:t>
            </a:r>
            <a:r>
              <a:rPr lang="en-US" b="1" dirty="0" smtClean="0">
                <a:solidFill>
                  <a:srgbClr val="0070C0"/>
                </a:solidFill>
              </a:rPr>
              <a:t>:</a:t>
            </a:r>
            <a:endParaRPr lang="en-US" b="1" dirty="0">
              <a:solidFill>
                <a:srgbClr val="0070C0"/>
              </a:solidFill>
            </a:endParaRPr>
          </a:p>
          <a:p>
            <a:pPr marL="285750" indent="-285750">
              <a:buFont typeface="Wingdings" panose="05000000000000000000" pitchFamily="2" charset="2"/>
              <a:buChar char="q"/>
            </a:pPr>
            <a:r>
              <a:rPr lang="en-US" b="1" dirty="0">
                <a:solidFill>
                  <a:srgbClr val="0070C0"/>
                </a:solidFill>
              </a:rPr>
              <a:t>Airbnb Host Guarantee </a:t>
            </a:r>
            <a:r>
              <a:rPr lang="en-US" b="1" dirty="0" smtClean="0">
                <a:solidFill>
                  <a:srgbClr val="0070C0"/>
                </a:solidFill>
              </a:rPr>
              <a:t>Coverage </a:t>
            </a:r>
            <a:r>
              <a:rPr lang="en-US" dirty="0" smtClean="0"/>
              <a:t>- Will </a:t>
            </a:r>
            <a:r>
              <a:rPr lang="en-US" dirty="0"/>
              <a:t>reimburse </a:t>
            </a:r>
            <a:r>
              <a:rPr lang="en-US" dirty="0" smtClean="0"/>
              <a:t>homeowner </a:t>
            </a:r>
            <a:r>
              <a:rPr lang="en-US" dirty="0"/>
              <a:t>for up to $1,000,000 in damage to the hosts eligible </a:t>
            </a:r>
            <a:r>
              <a:rPr lang="en-US" dirty="0" smtClean="0"/>
              <a:t>property </a:t>
            </a:r>
            <a:endParaRPr lang="en-US" dirty="0"/>
          </a:p>
          <a:p>
            <a:pPr marL="285750" indent="-285750">
              <a:buFont typeface="Wingdings" panose="05000000000000000000" pitchFamily="2" charset="2"/>
              <a:buChar char="q"/>
            </a:pPr>
            <a:r>
              <a:rPr lang="en-US" b="1" dirty="0">
                <a:solidFill>
                  <a:srgbClr val="0070C0"/>
                </a:solidFill>
              </a:rPr>
              <a:t>Airbnb Host Protection Insurance </a:t>
            </a:r>
            <a:r>
              <a:rPr lang="en-US" dirty="0"/>
              <a:t>– </a:t>
            </a:r>
            <a:r>
              <a:rPr lang="en-US" dirty="0" smtClean="0"/>
              <a:t>Up to $1mm CGL Coverage for the </a:t>
            </a:r>
            <a:r>
              <a:rPr lang="en-US" dirty="0"/>
              <a:t>host for injury to guests in a listing or elsewhere on the building property during a stay and, where applicable, their landlords or HOAs </a:t>
            </a:r>
            <a:endParaRPr lang="en-US" dirty="0" smtClean="0"/>
          </a:p>
          <a:p>
            <a:pPr marL="285750" indent="-285750">
              <a:buFont typeface="Wingdings" panose="05000000000000000000" pitchFamily="2" charset="2"/>
              <a:buChar char="q"/>
            </a:pPr>
            <a:r>
              <a:rPr lang="en-US" b="1" dirty="0" smtClean="0">
                <a:solidFill>
                  <a:srgbClr val="0070C0"/>
                </a:solidFill>
              </a:rPr>
              <a:t>Peers.org-</a:t>
            </a:r>
            <a:r>
              <a:rPr lang="en-US" dirty="0" smtClean="0">
                <a:solidFill>
                  <a:srgbClr val="0070C0"/>
                </a:solidFill>
              </a:rPr>
              <a:t> </a:t>
            </a:r>
            <a:r>
              <a:rPr lang="en-US" b="1" dirty="0">
                <a:solidFill>
                  <a:srgbClr val="0070C0"/>
                </a:solidFill>
              </a:rPr>
              <a:t>Homesharing Liability Insurance </a:t>
            </a:r>
            <a:r>
              <a:rPr lang="en-US" dirty="0"/>
              <a:t>-                                                                                 $</a:t>
            </a:r>
            <a:r>
              <a:rPr lang="en-US" altLang="en-US" dirty="0">
                <a:solidFill>
                  <a:srgbClr val="000000"/>
                </a:solidFill>
                <a:latin typeface="AvenirNextLTW01-Regular"/>
              </a:rPr>
              <a:t>1m </a:t>
            </a:r>
            <a:r>
              <a:rPr lang="en-US" altLang="en-US" dirty="0" smtClean="0">
                <a:solidFill>
                  <a:srgbClr val="000000"/>
                </a:solidFill>
                <a:latin typeface="AvenirNextLTW01-Regular"/>
              </a:rPr>
              <a:t>Liability Insurance </a:t>
            </a:r>
            <a:r>
              <a:rPr lang="en-US" altLang="en-US" dirty="0">
                <a:solidFill>
                  <a:srgbClr val="000000"/>
                </a:solidFill>
                <a:latin typeface="AvenirNextLTW01-Regular"/>
              </a:rPr>
              <a:t>limit that                                                                                   follows </a:t>
            </a:r>
            <a:r>
              <a:rPr lang="en-US" altLang="en-US" dirty="0" smtClean="0">
                <a:solidFill>
                  <a:srgbClr val="000000"/>
                </a:solidFill>
                <a:latin typeface="AvenirNextLTW01-Regular"/>
              </a:rPr>
              <a:t>homeowner </a:t>
            </a:r>
            <a:r>
              <a:rPr lang="en-US" altLang="en-US" dirty="0">
                <a:solidFill>
                  <a:srgbClr val="000000"/>
                </a:solidFill>
                <a:latin typeface="AvenirNextLTW01-Regular"/>
              </a:rPr>
              <a:t>wherever </a:t>
            </a:r>
            <a:r>
              <a:rPr lang="en-US" altLang="en-US" dirty="0" smtClean="0">
                <a:solidFill>
                  <a:srgbClr val="000000"/>
                </a:solidFill>
                <a:latin typeface="AvenirNextLTW01-Regular"/>
              </a:rPr>
              <a:t>they list their </a:t>
            </a:r>
            <a:r>
              <a:rPr lang="en-US" altLang="en-US" dirty="0">
                <a:solidFill>
                  <a:srgbClr val="000000"/>
                </a:solidFill>
                <a:latin typeface="AvenirNextLTW01-Regular"/>
              </a:rPr>
              <a:t>home</a:t>
            </a:r>
          </a:p>
          <a:p>
            <a:pPr marL="285750" lvl="0" indent="-285750">
              <a:buFont typeface="Wingdings" panose="05000000000000000000" pitchFamily="2" charset="2"/>
              <a:buChar char="q"/>
            </a:pPr>
            <a:r>
              <a:rPr lang="en-US" b="1" dirty="0">
                <a:solidFill>
                  <a:srgbClr val="0070C0"/>
                </a:solidFill>
              </a:rPr>
              <a:t>Homeaway- Property Damage Protection </a:t>
            </a:r>
            <a:r>
              <a:rPr lang="en-US" b="1" dirty="0"/>
              <a:t>–                                             Guest Coverage </a:t>
            </a:r>
            <a:r>
              <a:rPr lang="en-US" dirty="0" smtClean="0"/>
              <a:t>to </a:t>
            </a:r>
            <a:r>
              <a:rPr lang="en-US" dirty="0"/>
              <a:t>protect </a:t>
            </a:r>
            <a:r>
              <a:rPr lang="en-US" b="1" dirty="0"/>
              <a:t>renter</a:t>
            </a:r>
            <a:r>
              <a:rPr lang="en-US" dirty="0"/>
              <a:t> from                                                                                                 paying out of pocket for accidental damages to the host property</a:t>
            </a:r>
          </a:p>
        </p:txBody>
      </p:sp>
      <p:sp>
        <p:nvSpPr>
          <p:cNvPr id="2" name="Title 1"/>
          <p:cNvSpPr>
            <a:spLocks noGrp="1"/>
          </p:cNvSpPr>
          <p:nvPr>
            <p:ph type="title"/>
          </p:nvPr>
        </p:nvSpPr>
        <p:spPr>
          <a:xfrm>
            <a:off x="304800" y="381000"/>
            <a:ext cx="7183200" cy="645000"/>
          </a:xfrm>
        </p:spPr>
        <p:txBody>
          <a:bodyPr/>
          <a:lstStyle/>
          <a:p>
            <a:r>
              <a:rPr lang="en-US" sz="2000" dirty="0" smtClean="0"/>
              <a:t>Insurance Coverage</a:t>
            </a:r>
            <a:br>
              <a:rPr lang="en-US" sz="2000" dirty="0" smtClean="0"/>
            </a:br>
            <a:r>
              <a:rPr lang="en-US" sz="2000" dirty="0" smtClean="0"/>
              <a:t>…….Where is the Coverage?</a:t>
            </a:r>
            <a:endParaRPr lang="en-US" sz="2000" dirty="0"/>
          </a:p>
        </p:txBody>
      </p:sp>
      <p:pic>
        <p:nvPicPr>
          <p:cNvPr id="2050" name="Picture 2" descr="C:\Users\n1102426\Desktop\insurance-policy.jpg"/>
          <p:cNvPicPr>
            <a:picLocks noChangeAspect="1" noChangeArrowheads="1"/>
          </p:cNvPicPr>
          <p:nvPr/>
        </p:nvPicPr>
        <p:blipFill>
          <a:blip r:embed="rId3" cstate="print"/>
          <a:srcRect/>
          <a:stretch>
            <a:fillRect/>
          </a:stretch>
        </p:blipFill>
        <p:spPr bwMode="auto">
          <a:xfrm>
            <a:off x="5698103" y="3810000"/>
            <a:ext cx="3198813" cy="2209801"/>
          </a:xfrm>
          <a:prstGeom prst="rect">
            <a:avLst/>
          </a:prstGeom>
          <a:noFill/>
        </p:spPr>
      </p:pic>
      <p:sp>
        <p:nvSpPr>
          <p:cNvPr id="5" name="Rectangle 4"/>
          <p:cNvSpPr/>
          <p:nvPr/>
        </p:nvSpPr>
        <p:spPr>
          <a:xfrm>
            <a:off x="295275" y="1219200"/>
            <a:ext cx="856800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Special Home Sharing Coverage Available by </a:t>
            </a:r>
            <a:r>
              <a:rPr lang="en-US" b="1" u="sng" dirty="0" smtClean="0">
                <a:solidFill>
                  <a:schemeClr val="bg1"/>
                </a:solidFill>
              </a:rPr>
              <a:t>SOME </a:t>
            </a:r>
            <a:r>
              <a:rPr lang="en-US" b="1" dirty="0" smtClean="0">
                <a:solidFill>
                  <a:schemeClr val="bg1"/>
                </a:solidFill>
              </a:rPr>
              <a:t>Home Sharing Platforms </a:t>
            </a:r>
            <a:endParaRPr lang="en-US" dirty="0">
              <a:solidFill>
                <a:schemeClr val="bg1"/>
              </a:solidFill>
            </a:endParaRPr>
          </a:p>
        </p:txBody>
      </p:sp>
      <p:sp>
        <p:nvSpPr>
          <p:cNvPr id="3" name="Rectangle 2"/>
          <p:cNvSpPr/>
          <p:nvPr/>
        </p:nvSpPr>
        <p:spPr>
          <a:xfrm>
            <a:off x="295275" y="6345115"/>
            <a:ext cx="8601641" cy="45720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B050"/>
                </a:solidFill>
              </a:rPr>
              <a:t>New Product Opportunity??? </a:t>
            </a:r>
            <a:endParaRPr lang="en-US" sz="2800" dirty="0">
              <a:solidFill>
                <a:srgbClr val="00B050"/>
              </a:solidFill>
            </a:endParaRPr>
          </a:p>
        </p:txBody>
      </p:sp>
    </p:spTree>
    <p:extLst>
      <p:ext uri="{BB962C8B-B14F-4D97-AF65-F5344CB8AC3E}">
        <p14:creationId xmlns:p14="http://schemas.microsoft.com/office/powerpoint/2010/main" val="4078730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5334000" cy="3028393"/>
          </a:xfrm>
          <a:prstGeom prst="rect">
            <a:avLst/>
          </a:prstGeom>
        </p:spPr>
      </p:pic>
      <p:graphicFrame>
        <p:nvGraphicFramePr>
          <p:cNvPr id="4" name="Diagram 3"/>
          <p:cNvGraphicFramePr/>
          <p:nvPr>
            <p:extLst>
              <p:ext uri="{D42A27DB-BD31-4B8C-83A1-F6EECF244321}">
                <p14:modId xmlns:p14="http://schemas.microsoft.com/office/powerpoint/2010/main" val="947286268"/>
              </p:ext>
            </p:extLst>
          </p:nvPr>
        </p:nvGraphicFramePr>
        <p:xfrm>
          <a:off x="445511" y="1257627"/>
          <a:ext cx="5040889" cy="3794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059" name="Title 2"/>
          <p:cNvSpPr>
            <a:spLocks noGrp="1"/>
          </p:cNvSpPr>
          <p:nvPr>
            <p:ph type="title"/>
          </p:nvPr>
        </p:nvSpPr>
        <p:spPr>
          <a:xfrm>
            <a:off x="304800" y="385187"/>
            <a:ext cx="8063365" cy="552708"/>
          </a:xfrm>
        </p:spPr>
        <p:txBody>
          <a:bodyPr>
            <a:noAutofit/>
          </a:bodyPr>
          <a:lstStyle/>
          <a:p>
            <a:pPr eaLnBrk="1" hangingPunct="1"/>
            <a:r>
              <a:rPr lang="en-US" sz="2000" dirty="0" smtClean="0"/>
              <a:t>Home Sharing</a:t>
            </a:r>
            <a:br>
              <a:rPr lang="en-US" sz="2000" dirty="0" smtClean="0"/>
            </a:br>
            <a:r>
              <a:rPr lang="en-US" sz="2000" dirty="0" smtClean="0"/>
              <a:t>……Legal Issues </a:t>
            </a:r>
          </a:p>
        </p:txBody>
      </p:sp>
      <p:sp>
        <p:nvSpPr>
          <p:cNvPr id="45060" name="Slide Number Placeholder 3"/>
          <p:cNvSpPr>
            <a:spLocks noGrp="1"/>
          </p:cNvSpPr>
          <p:nvPr>
            <p:ph type="sldNum" sz="quarter" idx="4294967295"/>
          </p:nvPr>
        </p:nvSpPr>
        <p:spPr bwMode="auto">
          <a:xfrm>
            <a:off x="7010400" y="6505575"/>
            <a:ext cx="21336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FAAC6C8-1D41-4B47-9269-0FC775650CC8}" type="slidenum">
              <a:rPr lang="en-US" smtClean="0">
                <a:cs typeface="Arial" pitchFamily="34" charset="0"/>
              </a:rPr>
              <a:pPr fontAlgn="base">
                <a:spcBef>
                  <a:spcPct val="0"/>
                </a:spcBef>
                <a:spcAft>
                  <a:spcPct val="0"/>
                </a:spcAft>
              </a:pPr>
              <a:t>33</a:t>
            </a:fld>
            <a:endParaRPr lang="en-US" dirty="0" smtClean="0">
              <a:cs typeface="Arial" pitchFamily="34" charset="0"/>
            </a:endParaRPr>
          </a:p>
        </p:txBody>
      </p:sp>
      <p:sp>
        <p:nvSpPr>
          <p:cNvPr id="45061" name="Rectangle 4"/>
          <p:cNvSpPr>
            <a:spLocks noChangeArrowheads="1"/>
          </p:cNvSpPr>
          <p:nvPr/>
        </p:nvSpPr>
        <p:spPr bwMode="auto">
          <a:xfrm>
            <a:off x="3754438" y="6469063"/>
            <a:ext cx="2941637" cy="246062"/>
          </a:xfrm>
          <a:prstGeom prst="rect">
            <a:avLst/>
          </a:prstGeom>
          <a:noFill/>
          <a:ln w="9525">
            <a:noFill/>
            <a:miter lim="800000"/>
            <a:headEnd/>
            <a:tailEnd/>
          </a:ln>
        </p:spPr>
        <p:txBody>
          <a:bodyPr>
            <a:spAutoFit/>
          </a:bodyPr>
          <a:lstStyle/>
          <a:p>
            <a:r>
              <a:rPr lang="en-US" sz="1000" dirty="0"/>
              <a:t> </a:t>
            </a:r>
          </a:p>
        </p:txBody>
      </p:sp>
      <p:sp>
        <p:nvSpPr>
          <p:cNvPr id="3" name="Rectangle 2"/>
          <p:cNvSpPr/>
          <p:nvPr/>
        </p:nvSpPr>
        <p:spPr>
          <a:xfrm>
            <a:off x="5539581" y="1447800"/>
            <a:ext cx="3352799" cy="523881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0070C0"/>
                </a:solidFill>
              </a:rPr>
              <a:t>Laws vary significantly by municipality but two restrictive examples: </a:t>
            </a:r>
          </a:p>
          <a:p>
            <a:pPr marL="342900" indent="-342900">
              <a:buFont typeface="Wingdings" panose="05000000000000000000" pitchFamily="2" charset="2"/>
              <a:buChar char="q"/>
            </a:pPr>
            <a:r>
              <a:rPr lang="en-US" sz="1400" u="sng" dirty="0" smtClean="0">
                <a:solidFill>
                  <a:srgbClr val="0070C0"/>
                </a:solidFill>
              </a:rPr>
              <a:t>Santa Monica </a:t>
            </a:r>
            <a:r>
              <a:rPr lang="en-US" sz="1400" dirty="0" smtClean="0">
                <a:solidFill>
                  <a:srgbClr val="0070C0"/>
                </a:solidFill>
              </a:rPr>
              <a:t>requires the Host to:</a:t>
            </a:r>
          </a:p>
          <a:p>
            <a:pPr marL="800100" lvl="1" indent="-342900">
              <a:buFont typeface="Wingdings" panose="05000000000000000000" pitchFamily="2" charset="2"/>
              <a:buChar char="q"/>
            </a:pPr>
            <a:r>
              <a:rPr lang="en-US" sz="1400" dirty="0" smtClean="0">
                <a:solidFill>
                  <a:srgbClr val="0070C0"/>
                </a:solidFill>
              </a:rPr>
              <a:t>Remain in the residence during visitor stay; </a:t>
            </a:r>
          </a:p>
          <a:p>
            <a:pPr marL="800100" lvl="1" indent="-342900">
              <a:buFont typeface="Wingdings" panose="05000000000000000000" pitchFamily="2" charset="2"/>
              <a:buChar char="q"/>
            </a:pPr>
            <a:r>
              <a:rPr lang="en-US" sz="1400" dirty="0" smtClean="0">
                <a:solidFill>
                  <a:srgbClr val="0070C0"/>
                </a:solidFill>
              </a:rPr>
              <a:t>Obtain a license; </a:t>
            </a:r>
          </a:p>
          <a:p>
            <a:pPr marL="800100" lvl="1" indent="-342900">
              <a:buFont typeface="Wingdings" panose="05000000000000000000" pitchFamily="2" charset="2"/>
              <a:buChar char="q"/>
            </a:pPr>
            <a:r>
              <a:rPr lang="en-US" sz="1400" dirty="0" smtClean="0">
                <a:solidFill>
                  <a:srgbClr val="0070C0"/>
                </a:solidFill>
              </a:rPr>
              <a:t>Remit 14% transit occupancy tax; </a:t>
            </a:r>
          </a:p>
          <a:p>
            <a:pPr marL="800100" lvl="1" indent="-342900">
              <a:buFont typeface="Wingdings" panose="05000000000000000000" pitchFamily="2" charset="2"/>
              <a:buChar char="q"/>
            </a:pPr>
            <a:r>
              <a:rPr lang="en-US" sz="1400" dirty="0" smtClean="0">
                <a:solidFill>
                  <a:srgbClr val="0070C0"/>
                </a:solidFill>
              </a:rPr>
              <a:t>Take responsibility to actively prevent nuisance activities.</a:t>
            </a:r>
          </a:p>
          <a:p>
            <a:pPr marL="342900" indent="-342900">
              <a:buFont typeface="Wingdings" panose="05000000000000000000" pitchFamily="2" charset="2"/>
              <a:buChar char="q"/>
            </a:pPr>
            <a:r>
              <a:rPr lang="en-US" sz="1400" u="sng" dirty="0" smtClean="0">
                <a:solidFill>
                  <a:srgbClr val="0070C0"/>
                </a:solidFill>
              </a:rPr>
              <a:t>New York</a:t>
            </a:r>
            <a:r>
              <a:rPr lang="en-US" sz="1400" dirty="0" smtClean="0">
                <a:solidFill>
                  <a:srgbClr val="0070C0"/>
                </a:solidFill>
              </a:rPr>
              <a:t>:</a:t>
            </a:r>
          </a:p>
          <a:p>
            <a:pPr marL="800100" lvl="1" indent="-342900">
              <a:buFont typeface="Wingdings" panose="05000000000000000000" pitchFamily="2" charset="2"/>
              <a:buChar char="q"/>
            </a:pPr>
            <a:r>
              <a:rPr lang="en-US" sz="1400" dirty="0" smtClean="0">
                <a:solidFill>
                  <a:srgbClr val="0070C0"/>
                </a:solidFill>
              </a:rPr>
              <a:t>Multiple Dwelling Law - Prohibits buildings occupied by 3 or more families to be rented for less than 30 days</a:t>
            </a:r>
          </a:p>
          <a:p>
            <a:pPr marL="800100" lvl="1" indent="-342900">
              <a:buFont typeface="Wingdings" panose="05000000000000000000" pitchFamily="2" charset="2"/>
              <a:buChar char="q"/>
            </a:pPr>
            <a:r>
              <a:rPr lang="en-US" sz="1400" dirty="0" smtClean="0">
                <a:solidFill>
                  <a:srgbClr val="0070C0"/>
                </a:solidFill>
              </a:rPr>
              <a:t>Single or Two Family Residences require a </a:t>
            </a:r>
            <a:r>
              <a:rPr lang="en-US" sz="1400" dirty="0">
                <a:solidFill>
                  <a:srgbClr val="0070C0"/>
                </a:solidFill>
              </a:rPr>
              <a:t>Certificate of Occupancy </a:t>
            </a:r>
            <a:r>
              <a:rPr lang="en-US" sz="1400" dirty="0" smtClean="0">
                <a:solidFill>
                  <a:srgbClr val="0070C0"/>
                </a:solidFill>
              </a:rPr>
              <a:t>expressly </a:t>
            </a:r>
            <a:r>
              <a:rPr lang="en-US" sz="1400" dirty="0">
                <a:solidFill>
                  <a:srgbClr val="0070C0"/>
                </a:solidFill>
              </a:rPr>
              <a:t>permitting short term </a:t>
            </a:r>
            <a:r>
              <a:rPr lang="en-US" sz="1400" dirty="0" smtClean="0">
                <a:solidFill>
                  <a:srgbClr val="0070C0"/>
                </a:solidFill>
              </a:rPr>
              <a:t>rentals. </a:t>
            </a:r>
            <a:endParaRPr lang="en-US" sz="1400" dirty="0">
              <a:solidFill>
                <a:srgbClr val="0070C0"/>
              </a:solidFill>
            </a:endParaRPr>
          </a:p>
        </p:txBody>
      </p:sp>
      <p:sp>
        <p:nvSpPr>
          <p:cNvPr id="12" name="Rectangle 11"/>
          <p:cNvSpPr/>
          <p:nvPr/>
        </p:nvSpPr>
        <p:spPr>
          <a:xfrm>
            <a:off x="415407" y="5079255"/>
            <a:ext cx="4994793" cy="16088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Home Sharing Platforms require Host to be aware of the Law…..</a:t>
            </a:r>
          </a:p>
          <a:p>
            <a:r>
              <a:rPr lang="en-US" dirty="0" smtClean="0">
                <a:solidFill>
                  <a:srgbClr val="0070C0"/>
                </a:solidFill>
              </a:rPr>
              <a:t>…..But some movement (CA SB 593) by states to require the Home Sharing Platform rather than the Host to know local laws and inform the Host</a:t>
            </a:r>
          </a:p>
        </p:txBody>
      </p:sp>
      <p:sp>
        <p:nvSpPr>
          <p:cNvPr id="11" name="Rectangle 10"/>
          <p:cNvSpPr/>
          <p:nvPr/>
        </p:nvSpPr>
        <p:spPr>
          <a:xfrm>
            <a:off x="415407" y="4399993"/>
            <a:ext cx="4994793" cy="6911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Most Laws Regulate Hosts/Home Providers </a:t>
            </a:r>
          </a:p>
          <a:p>
            <a:pPr algn="ctr"/>
            <a:r>
              <a:rPr lang="en-US" dirty="0" smtClean="0"/>
              <a:t>(not the Sharing Platform itself)</a:t>
            </a:r>
            <a:endParaRPr lang="en-US" dirty="0"/>
          </a:p>
        </p:txBody>
      </p:sp>
    </p:spTree>
    <p:extLst>
      <p:ext uri="{BB962C8B-B14F-4D97-AF65-F5344CB8AC3E}">
        <p14:creationId xmlns:p14="http://schemas.microsoft.com/office/powerpoint/2010/main" val="132954787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4800" y="4905544"/>
            <a:ext cx="8458200" cy="1809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lain" startAt="2016"/>
            </a:pPr>
            <a:r>
              <a:rPr lang="en-US" sz="2000" dirty="0" smtClean="0">
                <a:solidFill>
                  <a:srgbClr val="0070C0"/>
                </a:solidFill>
              </a:rPr>
              <a:t> Legal Implications:</a:t>
            </a:r>
          </a:p>
          <a:p>
            <a:pPr marL="342900" indent="-342900">
              <a:buFont typeface="Wingdings" panose="05000000000000000000" pitchFamily="2" charset="2"/>
              <a:buChar char="q"/>
            </a:pPr>
            <a:r>
              <a:rPr lang="en-US" sz="2000" b="1" dirty="0" smtClean="0">
                <a:solidFill>
                  <a:srgbClr val="0070C0"/>
                </a:solidFill>
              </a:rPr>
              <a:t>On-Line Marketplaces are legally protected </a:t>
            </a:r>
            <a:r>
              <a:rPr lang="en-US" sz="2000" dirty="0" smtClean="0">
                <a:solidFill>
                  <a:srgbClr val="0070C0"/>
                </a:solidFill>
              </a:rPr>
              <a:t>….so not likely to be found liable for allowing discrimination</a:t>
            </a:r>
          </a:p>
          <a:p>
            <a:pPr marL="342900" indent="-342900">
              <a:buFont typeface="Wingdings" panose="05000000000000000000" pitchFamily="2" charset="2"/>
              <a:buChar char="q"/>
            </a:pPr>
            <a:r>
              <a:rPr lang="en-US" sz="2000" b="1" dirty="0" smtClean="0">
                <a:solidFill>
                  <a:srgbClr val="0070C0"/>
                </a:solidFill>
              </a:rPr>
              <a:t>Hosts more likely to be held Liable </a:t>
            </a:r>
            <a:r>
              <a:rPr lang="en-US" sz="2000" dirty="0" smtClean="0">
                <a:solidFill>
                  <a:srgbClr val="0070C0"/>
                </a:solidFill>
              </a:rPr>
              <a:t>(Civil Rights Act of 1964) depending on size </a:t>
            </a:r>
          </a:p>
        </p:txBody>
      </p:sp>
      <p:sp>
        <p:nvSpPr>
          <p:cNvPr id="45059" name="Title 2"/>
          <p:cNvSpPr>
            <a:spLocks noGrp="1"/>
          </p:cNvSpPr>
          <p:nvPr>
            <p:ph type="title"/>
          </p:nvPr>
        </p:nvSpPr>
        <p:spPr>
          <a:xfrm>
            <a:off x="304800" y="385187"/>
            <a:ext cx="8063365" cy="552708"/>
          </a:xfrm>
        </p:spPr>
        <p:txBody>
          <a:bodyPr>
            <a:noAutofit/>
          </a:bodyPr>
          <a:lstStyle/>
          <a:p>
            <a:pPr eaLnBrk="1" hangingPunct="1"/>
            <a:r>
              <a:rPr lang="en-US" sz="2000" dirty="0" smtClean="0"/>
              <a:t>Home Sharing</a:t>
            </a:r>
            <a:br>
              <a:rPr lang="en-US" sz="2000" dirty="0" smtClean="0"/>
            </a:br>
            <a:r>
              <a:rPr lang="en-US" sz="2000" dirty="0" smtClean="0"/>
              <a:t>……Legal Issues</a:t>
            </a:r>
          </a:p>
        </p:txBody>
      </p:sp>
      <p:sp>
        <p:nvSpPr>
          <p:cNvPr id="45060" name="Slide Number Placeholder 3"/>
          <p:cNvSpPr>
            <a:spLocks noGrp="1"/>
          </p:cNvSpPr>
          <p:nvPr>
            <p:ph type="sldNum" sz="quarter" idx="4294967295"/>
          </p:nvPr>
        </p:nvSpPr>
        <p:spPr bwMode="auto">
          <a:xfrm>
            <a:off x="7010400" y="6505575"/>
            <a:ext cx="21336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FAAC6C8-1D41-4B47-9269-0FC775650CC8}" type="slidenum">
              <a:rPr lang="en-US" smtClean="0">
                <a:cs typeface="Arial" pitchFamily="34" charset="0"/>
              </a:rPr>
              <a:pPr fontAlgn="base">
                <a:spcBef>
                  <a:spcPct val="0"/>
                </a:spcBef>
                <a:spcAft>
                  <a:spcPct val="0"/>
                </a:spcAft>
              </a:pPr>
              <a:t>34</a:t>
            </a:fld>
            <a:endParaRPr lang="en-US" dirty="0" smtClean="0">
              <a:cs typeface="Arial" pitchFamily="34" charset="0"/>
            </a:endParaRPr>
          </a:p>
        </p:txBody>
      </p:sp>
      <p:sp>
        <p:nvSpPr>
          <p:cNvPr id="45061" name="Rectangle 4"/>
          <p:cNvSpPr>
            <a:spLocks noChangeArrowheads="1"/>
          </p:cNvSpPr>
          <p:nvPr/>
        </p:nvSpPr>
        <p:spPr bwMode="auto">
          <a:xfrm>
            <a:off x="3754438" y="6469063"/>
            <a:ext cx="2941637" cy="246062"/>
          </a:xfrm>
          <a:prstGeom prst="rect">
            <a:avLst/>
          </a:prstGeom>
          <a:noFill/>
          <a:ln w="9525">
            <a:noFill/>
            <a:miter lim="800000"/>
            <a:headEnd/>
            <a:tailEnd/>
          </a:ln>
        </p:spPr>
        <p:txBody>
          <a:bodyPr>
            <a:spAutoFit/>
          </a:bodyPr>
          <a:lstStyle/>
          <a:p>
            <a:r>
              <a:rPr lang="en-US" sz="1000" dirty="0"/>
              <a:t> </a:t>
            </a:r>
          </a:p>
        </p:txBody>
      </p:sp>
      <p:sp>
        <p:nvSpPr>
          <p:cNvPr id="11" name="Rectangle 10"/>
          <p:cNvSpPr/>
          <p:nvPr/>
        </p:nvSpPr>
        <p:spPr>
          <a:xfrm>
            <a:off x="381000" y="1258963"/>
            <a:ext cx="8458200" cy="6911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Discrimination</a:t>
            </a:r>
            <a:endParaRPr lang="en-US" sz="2400" dirty="0"/>
          </a:p>
        </p:txBody>
      </p:sp>
      <p:sp>
        <p:nvSpPr>
          <p:cNvPr id="2" name="Rectangle 1"/>
          <p:cNvSpPr/>
          <p:nvPr/>
        </p:nvSpPr>
        <p:spPr>
          <a:xfrm>
            <a:off x="424656" y="1626295"/>
            <a:ext cx="8534400" cy="430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(Source: Racial Discrimination in the Sharing Economy: Evidence from a Field Experiment, Harvard Business Review January 6, 2016)</a:t>
            </a:r>
            <a:endParaRPr lang="en-US" sz="1000" dirty="0">
              <a:solidFill>
                <a:schemeClr val="tx1"/>
              </a:solidFill>
            </a:endParaRPr>
          </a:p>
        </p:txBody>
      </p:sp>
      <p:sp>
        <p:nvSpPr>
          <p:cNvPr id="3" name="Rectangle 2"/>
          <p:cNvSpPr/>
          <p:nvPr/>
        </p:nvSpPr>
        <p:spPr>
          <a:xfrm>
            <a:off x="347472" y="2056338"/>
            <a:ext cx="8458200" cy="274302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lain" startAt="2016"/>
            </a:pPr>
            <a:r>
              <a:rPr lang="en-US" sz="2000" dirty="0" smtClean="0">
                <a:solidFill>
                  <a:srgbClr val="0070C0"/>
                </a:solidFill>
              </a:rPr>
              <a:t> Study by Harvard Business School:</a:t>
            </a:r>
          </a:p>
          <a:p>
            <a:endParaRPr lang="en-US" sz="2000" dirty="0" smtClean="0">
              <a:solidFill>
                <a:srgbClr val="0070C0"/>
              </a:solidFill>
            </a:endParaRPr>
          </a:p>
          <a:p>
            <a:r>
              <a:rPr lang="en-US" sz="2000" b="1" dirty="0" smtClean="0">
                <a:solidFill>
                  <a:srgbClr val="0070C0"/>
                </a:solidFill>
              </a:rPr>
              <a:t>Finding: Discriminatory Practices Observed</a:t>
            </a:r>
            <a:endParaRPr lang="en-US" sz="2000" b="1" dirty="0">
              <a:solidFill>
                <a:srgbClr val="0070C0"/>
              </a:solidFill>
            </a:endParaRPr>
          </a:p>
          <a:p>
            <a:pPr marL="342900" indent="-342900">
              <a:buFont typeface="Wingdings" panose="05000000000000000000" pitchFamily="2" charset="2"/>
              <a:buChar char="q"/>
            </a:pPr>
            <a:r>
              <a:rPr lang="en-US" sz="1600" dirty="0" smtClean="0">
                <a:solidFill>
                  <a:srgbClr val="0070C0"/>
                </a:solidFill>
              </a:rPr>
              <a:t>Field Experiment on Airbnb</a:t>
            </a:r>
          </a:p>
          <a:p>
            <a:pPr marL="342900" indent="-342900">
              <a:buFont typeface="Wingdings" panose="05000000000000000000" pitchFamily="2" charset="2"/>
              <a:buChar char="q"/>
            </a:pPr>
            <a:r>
              <a:rPr lang="en-US" sz="1600" dirty="0" smtClean="0">
                <a:solidFill>
                  <a:srgbClr val="0070C0"/>
                </a:solidFill>
              </a:rPr>
              <a:t>Guest Applicants with African-American names were 16% less                                                                likely to be accepted that identical Guest Applicants with distinctively White names.</a:t>
            </a:r>
          </a:p>
          <a:p>
            <a:pPr marL="342900" indent="-342900">
              <a:buFont typeface="Wingdings" panose="05000000000000000000" pitchFamily="2" charset="2"/>
              <a:buChar char="q"/>
            </a:pPr>
            <a:r>
              <a:rPr lang="en-US" sz="1600" dirty="0" smtClean="0">
                <a:solidFill>
                  <a:srgbClr val="0070C0"/>
                </a:solidFill>
              </a:rPr>
              <a:t>Didn’t matter whether the host was African American, White, Male or Female or whether the host property was expensive or moderately priced.</a:t>
            </a:r>
          </a:p>
          <a:p>
            <a:pPr marL="342900" indent="-342900">
              <a:buFont typeface="Wingdings" panose="05000000000000000000" pitchFamily="2" charset="2"/>
              <a:buChar char="q"/>
            </a:pPr>
            <a:r>
              <a:rPr lang="en-US" sz="1600" dirty="0" smtClean="0">
                <a:solidFill>
                  <a:srgbClr val="0070C0"/>
                </a:solidFill>
              </a:rPr>
              <a:t>Those who reject an African American Guest find a replacement only 35% of the time </a:t>
            </a:r>
            <a:endParaRPr lang="en-US" sz="1600" dirty="0">
              <a:solidFill>
                <a:srgbClr val="0070C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2404766"/>
            <a:ext cx="1871472" cy="1251602"/>
          </a:xfrm>
          <a:prstGeom prst="rect">
            <a:avLst/>
          </a:prstGeom>
        </p:spPr>
      </p:pic>
    </p:spTree>
    <p:extLst>
      <p:ext uri="{BB962C8B-B14F-4D97-AF65-F5344CB8AC3E}">
        <p14:creationId xmlns:p14="http://schemas.microsoft.com/office/powerpoint/2010/main" val="2203826079"/>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35</a:t>
            </a:fld>
            <a:endParaRPr lang="en-US" dirty="0" smtClean="0">
              <a:solidFill>
                <a:srgbClr val="000000"/>
              </a:solidFill>
            </a:endParaRPr>
          </a:p>
        </p:txBody>
      </p:sp>
      <p:sp>
        <p:nvSpPr>
          <p:cNvPr id="5124" name="Rectangle 3"/>
          <p:cNvSpPr>
            <a:spLocks noGrp="1" noChangeArrowheads="1"/>
          </p:cNvSpPr>
          <p:nvPr>
            <p:ph type="title"/>
          </p:nvPr>
        </p:nvSpPr>
        <p:spPr>
          <a:xfrm>
            <a:off x="228600" y="419727"/>
            <a:ext cx="8227421" cy="625623"/>
          </a:xfrm>
        </p:spPr>
        <p:txBody>
          <a:bodyPr/>
          <a:lstStyle/>
          <a:p>
            <a:r>
              <a:rPr lang="en-US" sz="2000" dirty="0" smtClean="0"/>
              <a:t>Sharing Economy</a:t>
            </a:r>
          </a:p>
        </p:txBody>
      </p:sp>
      <p:sp>
        <p:nvSpPr>
          <p:cNvPr id="8" name="Title 1"/>
          <p:cNvSpPr txBox="1">
            <a:spLocks/>
          </p:cNvSpPr>
          <p:nvPr/>
        </p:nvSpPr>
        <p:spPr>
          <a:xfrm>
            <a:off x="228600" y="1840285"/>
            <a:ext cx="8610600" cy="864000"/>
          </a:xfrm>
          <a:prstGeom prst="rect">
            <a:avLst/>
          </a:prstGeom>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r>
              <a:rPr lang="en-US" sz="2800" dirty="0" smtClean="0"/>
              <a:t>Transportation Sharing</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0"/>
            <a:ext cx="9144000" cy="3530910"/>
          </a:xfrm>
          <a:prstGeom prst="rect">
            <a:avLst/>
          </a:prstGeom>
        </p:spPr>
      </p:pic>
    </p:spTree>
    <p:extLst>
      <p:ext uri="{BB962C8B-B14F-4D97-AF65-F5344CB8AC3E}">
        <p14:creationId xmlns:p14="http://schemas.microsoft.com/office/powerpoint/2010/main" val="822378282"/>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457200"/>
            <a:ext cx="502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2"/>
                </a:solidFill>
              </a:rPr>
              <a:t>Transpiration Sharing</a:t>
            </a:r>
          </a:p>
          <a:p>
            <a:r>
              <a:rPr lang="en-US" sz="2000" dirty="0" smtClean="0">
                <a:solidFill>
                  <a:schemeClr val="tx2"/>
                </a:solidFill>
              </a:rPr>
              <a:t>……. What It is</a:t>
            </a:r>
            <a:endParaRPr lang="en-US" sz="2000" dirty="0">
              <a:solidFill>
                <a:schemeClr val="tx2"/>
              </a:solidFill>
            </a:endParaRPr>
          </a:p>
        </p:txBody>
      </p:sp>
      <p:sp>
        <p:nvSpPr>
          <p:cNvPr id="9" name="Rectangle 8"/>
          <p:cNvSpPr/>
          <p:nvPr/>
        </p:nvSpPr>
        <p:spPr>
          <a:xfrm>
            <a:off x="228600" y="2941708"/>
            <a:ext cx="2632363"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Boat Rentals  </a:t>
            </a:r>
          </a:p>
          <a:p>
            <a:pPr algn="ctr"/>
            <a:r>
              <a:rPr lang="en-US" dirty="0" smtClean="0">
                <a:solidFill>
                  <a:srgbClr val="0070C0"/>
                </a:solidFill>
              </a:rPr>
              <a:t>(BoatBound)</a:t>
            </a:r>
            <a:endParaRPr lang="en-US" dirty="0">
              <a:solidFill>
                <a:srgbClr val="0070C0"/>
              </a:solidFill>
            </a:endParaRPr>
          </a:p>
        </p:txBody>
      </p:sp>
      <p:sp>
        <p:nvSpPr>
          <p:cNvPr id="19" name="Rectangle 18"/>
          <p:cNvSpPr/>
          <p:nvPr/>
        </p:nvSpPr>
        <p:spPr>
          <a:xfrm>
            <a:off x="2907723" y="2941708"/>
            <a:ext cx="258367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Parking Space Rentals (JustPark)</a:t>
            </a:r>
            <a:endParaRPr lang="en-US" dirty="0">
              <a:solidFill>
                <a:srgbClr val="0070C0"/>
              </a:solidFill>
            </a:endParaRPr>
          </a:p>
        </p:txBody>
      </p:sp>
      <p:sp>
        <p:nvSpPr>
          <p:cNvPr id="20" name="Rectangle 19"/>
          <p:cNvSpPr/>
          <p:nvPr/>
        </p:nvSpPr>
        <p:spPr>
          <a:xfrm>
            <a:off x="2907722" y="3962400"/>
            <a:ext cx="5902036" cy="2743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smtClean="0">
                <a:solidFill>
                  <a:srgbClr val="0070C0"/>
                </a:solidFill>
              </a:rPr>
              <a:t>Ride Sharing</a:t>
            </a:r>
          </a:p>
          <a:p>
            <a:pPr algn="ctr"/>
            <a:endParaRPr lang="en-US" sz="1000" dirty="0" smtClean="0">
              <a:solidFill>
                <a:srgbClr val="0070C0"/>
              </a:solidFill>
            </a:endParaRPr>
          </a:p>
          <a:p>
            <a:pPr marL="285750" indent="-285750">
              <a:buFont typeface="Wingdings" panose="05000000000000000000" pitchFamily="2" charset="2"/>
              <a:buChar char="q"/>
            </a:pPr>
            <a:r>
              <a:rPr lang="en-US" dirty="0" smtClean="0">
                <a:solidFill>
                  <a:srgbClr val="0070C0"/>
                </a:solidFill>
              </a:rPr>
              <a:t>Zimride – </a:t>
            </a:r>
            <a:r>
              <a:rPr lang="en-US" sz="1600" dirty="0" smtClean="0">
                <a:solidFill>
                  <a:srgbClr val="0070C0"/>
                </a:solidFill>
              </a:rPr>
              <a:t>Focus College Campuses using social networks – Facebook; typically longer term rides</a:t>
            </a:r>
          </a:p>
          <a:p>
            <a:pPr marL="285750" indent="-285750">
              <a:buFont typeface="Wingdings" panose="05000000000000000000" pitchFamily="2" charset="2"/>
              <a:buChar char="q"/>
            </a:pPr>
            <a:r>
              <a:rPr lang="en-US" dirty="0">
                <a:solidFill>
                  <a:srgbClr val="0070C0"/>
                </a:solidFill>
              </a:rPr>
              <a:t>BlaBla Car - </a:t>
            </a:r>
            <a:r>
              <a:rPr lang="en-US" sz="1600" dirty="0">
                <a:solidFill>
                  <a:srgbClr val="0070C0"/>
                </a:solidFill>
              </a:rPr>
              <a:t>Customized Ride </a:t>
            </a:r>
            <a:r>
              <a:rPr lang="en-US" sz="1600" dirty="0" smtClean="0">
                <a:solidFill>
                  <a:srgbClr val="0070C0"/>
                </a:solidFill>
              </a:rPr>
              <a:t>Sharing (Person to Person; typically longer rides )</a:t>
            </a:r>
            <a:endParaRPr lang="en-US" sz="1600" dirty="0">
              <a:solidFill>
                <a:srgbClr val="0070C0"/>
              </a:solidFill>
            </a:endParaRPr>
          </a:p>
          <a:p>
            <a:pPr marL="285750" indent="-285750">
              <a:buFont typeface="Wingdings" panose="05000000000000000000" pitchFamily="2" charset="2"/>
              <a:buChar char="q"/>
            </a:pPr>
            <a:r>
              <a:rPr lang="en-US" dirty="0" smtClean="0">
                <a:solidFill>
                  <a:srgbClr val="0070C0"/>
                </a:solidFill>
              </a:rPr>
              <a:t>UBER, LYFT, etc – On demand = </a:t>
            </a:r>
            <a:r>
              <a:rPr lang="en-US" sz="1600" dirty="0" smtClean="0">
                <a:solidFill>
                  <a:srgbClr val="0070C0"/>
                </a:solidFill>
              </a:rPr>
              <a:t>Taxi Like</a:t>
            </a:r>
          </a:p>
          <a:p>
            <a:pPr marL="285750" indent="-285750">
              <a:buFont typeface="Wingdings" panose="05000000000000000000" pitchFamily="2" charset="2"/>
              <a:buChar char="q"/>
            </a:pPr>
            <a:endParaRPr lang="en-US" sz="1000" dirty="0" smtClean="0">
              <a:solidFill>
                <a:srgbClr val="0070C0"/>
              </a:solidFill>
            </a:endParaRPr>
          </a:p>
          <a:p>
            <a:pPr algn="ctr"/>
            <a:r>
              <a:rPr lang="en-US" sz="2400" u="sng" dirty="0" smtClean="0">
                <a:solidFill>
                  <a:srgbClr val="0070C0"/>
                </a:solidFill>
              </a:rPr>
              <a:t>Car Sharing</a:t>
            </a:r>
          </a:p>
          <a:p>
            <a:pPr marL="285750" indent="-285750">
              <a:buFont typeface="Wingdings" panose="05000000000000000000" pitchFamily="2" charset="2"/>
              <a:buChar char="q"/>
            </a:pPr>
            <a:r>
              <a:rPr lang="en-US" dirty="0" smtClean="0">
                <a:solidFill>
                  <a:srgbClr val="0070C0"/>
                </a:solidFill>
              </a:rPr>
              <a:t>Turo, Classic Car Share, etc = </a:t>
            </a:r>
            <a:r>
              <a:rPr lang="en-US" sz="1600" dirty="0" smtClean="0">
                <a:solidFill>
                  <a:srgbClr val="0070C0"/>
                </a:solidFill>
              </a:rPr>
              <a:t>Car Rental Like </a:t>
            </a:r>
            <a:endParaRPr lang="en-US" sz="1600" dirty="0">
              <a:solidFill>
                <a:srgbClr val="0070C0"/>
              </a:solidFill>
            </a:endParaRPr>
          </a:p>
        </p:txBody>
      </p:sp>
      <p:sp>
        <p:nvSpPr>
          <p:cNvPr id="21" name="Rectangle 20"/>
          <p:cNvSpPr/>
          <p:nvPr/>
        </p:nvSpPr>
        <p:spPr>
          <a:xfrm>
            <a:off x="5554704" y="2941708"/>
            <a:ext cx="3284495"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On Demand Delivery </a:t>
            </a:r>
            <a:r>
              <a:rPr lang="en-US" dirty="0" smtClean="0">
                <a:solidFill>
                  <a:srgbClr val="0070C0"/>
                </a:solidFill>
              </a:rPr>
              <a:t>(Delivery Hero; Grub Hub, etc)</a:t>
            </a:r>
            <a:endParaRPr lang="en-US" dirty="0">
              <a:solidFill>
                <a:srgbClr val="0070C0"/>
              </a:solidFill>
            </a:endParaRPr>
          </a:p>
        </p:txBody>
      </p:sp>
      <p:pic>
        <p:nvPicPr>
          <p:cNvPr id="4" name="Picture 3"/>
          <p:cNvPicPr>
            <a:picLocks noChangeAspect="1"/>
          </p:cNvPicPr>
          <p:nvPr/>
        </p:nvPicPr>
        <p:blipFill>
          <a:blip r:embed="rId3"/>
          <a:stretch>
            <a:fillRect/>
          </a:stretch>
        </p:blipFill>
        <p:spPr>
          <a:xfrm>
            <a:off x="5867401" y="1409892"/>
            <a:ext cx="2537926" cy="1368924"/>
          </a:xfrm>
          <a:prstGeom prst="rect">
            <a:avLst/>
          </a:prstGeom>
        </p:spPr>
      </p:pic>
      <p:pic>
        <p:nvPicPr>
          <p:cNvPr id="12" name="Picture 11"/>
          <p:cNvPicPr>
            <a:picLocks noChangeAspect="1"/>
          </p:cNvPicPr>
          <p:nvPr/>
        </p:nvPicPr>
        <p:blipFill>
          <a:blip r:embed="rId4"/>
          <a:stretch>
            <a:fillRect/>
          </a:stretch>
        </p:blipFill>
        <p:spPr>
          <a:xfrm>
            <a:off x="239289" y="4038600"/>
            <a:ext cx="2530187" cy="2666999"/>
          </a:xfrm>
          <a:prstGeom prst="rect">
            <a:avLst/>
          </a:prstGeom>
        </p:spPr>
      </p:pic>
      <p:pic>
        <p:nvPicPr>
          <p:cNvPr id="13" name="Picture 12" descr="iStock_000039443318_Full.jpg"/>
          <p:cNvPicPr>
            <a:picLocks noChangeAspect="1"/>
          </p:cNvPicPr>
          <p:nvPr/>
        </p:nvPicPr>
        <p:blipFill rotWithShape="1">
          <a:blip r:embed="rId5" cstate="print">
            <a:extLst>
              <a:ext uri="{28A0092B-C50C-407E-A947-70E740481C1C}">
                <a14:useLocalDpi xmlns:a14="http://schemas.microsoft.com/office/drawing/2010/main" val="0"/>
              </a:ext>
            </a:extLst>
          </a:blip>
          <a:srcRect b="17799"/>
          <a:stretch/>
        </p:blipFill>
        <p:spPr>
          <a:xfrm>
            <a:off x="401781" y="1414011"/>
            <a:ext cx="2286000" cy="1252728"/>
          </a:xfrm>
          <a:prstGeom prst="rect">
            <a:avLst/>
          </a:prstGeom>
        </p:spPr>
      </p:pic>
      <p:pic>
        <p:nvPicPr>
          <p:cNvPr id="14" name="Picture 13" descr="iStock_000008679905_Large.jpg"/>
          <p:cNvPicPr>
            <a:picLocks noChangeAspect="1"/>
          </p:cNvPicPr>
          <p:nvPr/>
        </p:nvPicPr>
        <p:blipFill rotWithShape="1">
          <a:blip r:embed="rId6" cstate="print">
            <a:extLst>
              <a:ext uri="{28A0092B-C50C-407E-A947-70E740481C1C}">
                <a14:useLocalDpi xmlns:a14="http://schemas.microsoft.com/office/drawing/2010/main" val="0"/>
              </a:ext>
            </a:extLst>
          </a:blip>
          <a:srcRect l="-2532" r="2532" b="17860"/>
          <a:stretch/>
        </p:blipFill>
        <p:spPr>
          <a:xfrm>
            <a:off x="3160769" y="1404867"/>
            <a:ext cx="2330624" cy="127101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457200"/>
            <a:ext cx="502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2"/>
                </a:solidFill>
              </a:rPr>
              <a:t>Ride Sharing </a:t>
            </a:r>
          </a:p>
          <a:p>
            <a:r>
              <a:rPr lang="en-US" sz="2000" dirty="0" smtClean="0">
                <a:solidFill>
                  <a:schemeClr val="tx2"/>
                </a:solidFill>
              </a:rPr>
              <a:t>……. What It Is</a:t>
            </a:r>
            <a:endParaRPr lang="en-US" sz="2000" dirty="0">
              <a:solidFill>
                <a:schemeClr val="tx2"/>
              </a:solidFill>
            </a:endParaRPr>
          </a:p>
        </p:txBody>
      </p:sp>
      <p:sp>
        <p:nvSpPr>
          <p:cNvPr id="13" name="Rectangle 12"/>
          <p:cNvSpPr/>
          <p:nvPr/>
        </p:nvSpPr>
        <p:spPr>
          <a:xfrm>
            <a:off x="304800" y="1295400"/>
            <a:ext cx="8458200" cy="9144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70C0"/>
                </a:solidFill>
              </a:rPr>
              <a:t>Ride-sharing arrangements are made through….. Technology Network Companies (TNCs)</a:t>
            </a:r>
            <a:endParaRPr lang="en-US" sz="2000" dirty="0">
              <a:solidFill>
                <a:srgbClr val="0070C0"/>
              </a:solidFill>
            </a:endParaRPr>
          </a:p>
        </p:txBody>
      </p:sp>
      <p:sp>
        <p:nvSpPr>
          <p:cNvPr id="15" name="Rectangle 14"/>
          <p:cNvSpPr/>
          <p:nvPr/>
        </p:nvSpPr>
        <p:spPr>
          <a:xfrm>
            <a:off x="288758" y="2728740"/>
            <a:ext cx="8458200" cy="9144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70C0"/>
                </a:solidFill>
              </a:rPr>
              <a:t>TNCs provide platform, software and infrastructure that connects drivers and passengers in real time</a:t>
            </a:r>
            <a:endParaRPr lang="en-US" sz="2000" dirty="0">
              <a:solidFill>
                <a:srgbClr val="0070C0"/>
              </a:solidFill>
            </a:endParaRPr>
          </a:p>
        </p:txBody>
      </p:sp>
      <p:sp>
        <p:nvSpPr>
          <p:cNvPr id="17" name="Rectangle 16"/>
          <p:cNvSpPr/>
          <p:nvPr/>
        </p:nvSpPr>
        <p:spPr>
          <a:xfrm>
            <a:off x="325041" y="4168668"/>
            <a:ext cx="8458200" cy="5559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70C0"/>
                </a:solidFill>
              </a:rPr>
              <a:t>Most Prominent in the US: UBER and LYFT</a:t>
            </a:r>
            <a:endParaRPr lang="en-US" sz="2000" dirty="0">
              <a:solidFill>
                <a:srgbClr val="0070C0"/>
              </a:solidFill>
            </a:endParaRPr>
          </a:p>
        </p:txBody>
      </p:sp>
      <p:sp>
        <p:nvSpPr>
          <p:cNvPr id="14" name="Rectangle 13"/>
          <p:cNvSpPr/>
          <p:nvPr/>
        </p:nvSpPr>
        <p:spPr>
          <a:xfrm>
            <a:off x="4567612" y="4811024"/>
            <a:ext cx="4179346" cy="1779026"/>
          </a:xfrm>
          <a:prstGeom prst="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LYFT</a:t>
            </a:r>
          </a:p>
          <a:p>
            <a:pPr marL="342900" indent="-342900">
              <a:buFont typeface="Wingdings" panose="05000000000000000000" pitchFamily="2" charset="2"/>
              <a:buChar char="q"/>
            </a:pPr>
            <a:r>
              <a:rPr lang="en-US" b="1" dirty="0" smtClean="0">
                <a:solidFill>
                  <a:schemeClr val="bg1"/>
                </a:solidFill>
              </a:rPr>
              <a:t>2012 </a:t>
            </a:r>
          </a:p>
          <a:p>
            <a:pPr marL="342900" indent="-342900">
              <a:buFont typeface="Wingdings" panose="05000000000000000000" pitchFamily="2" charset="2"/>
              <a:buChar char="q"/>
            </a:pPr>
            <a:r>
              <a:rPr lang="en-US" b="1" dirty="0" smtClean="0">
                <a:solidFill>
                  <a:schemeClr val="bg1"/>
                </a:solidFill>
              </a:rPr>
              <a:t>75 US Cities</a:t>
            </a:r>
          </a:p>
          <a:p>
            <a:pPr marL="342900" indent="-342900">
              <a:buFont typeface="Wingdings" panose="05000000000000000000" pitchFamily="2" charset="2"/>
              <a:buChar char="q"/>
            </a:pPr>
            <a:r>
              <a:rPr lang="en-US" b="1" dirty="0">
                <a:solidFill>
                  <a:schemeClr val="bg1"/>
                </a:solidFill>
              </a:rPr>
              <a:t>Fuzzy Pink </a:t>
            </a:r>
            <a:r>
              <a:rPr lang="en-US" b="1" dirty="0" smtClean="0">
                <a:solidFill>
                  <a:schemeClr val="bg1"/>
                </a:solidFill>
              </a:rPr>
              <a:t>Mustache</a:t>
            </a:r>
          </a:p>
          <a:p>
            <a:pPr marL="342900" indent="-342900">
              <a:buFont typeface="Wingdings" panose="05000000000000000000" pitchFamily="2" charset="2"/>
              <a:buChar char="q"/>
            </a:pPr>
            <a:endParaRPr lang="en-US" b="1" dirty="0" smtClean="0">
              <a:solidFill>
                <a:schemeClr val="bg1"/>
              </a:solidFill>
            </a:endParaRPr>
          </a:p>
        </p:txBody>
      </p:sp>
      <p:sp>
        <p:nvSpPr>
          <p:cNvPr id="18" name="Rectangle 17"/>
          <p:cNvSpPr/>
          <p:nvPr/>
        </p:nvSpPr>
        <p:spPr>
          <a:xfrm>
            <a:off x="304800" y="4811024"/>
            <a:ext cx="3976255" cy="1768635"/>
          </a:xfrm>
          <a:prstGeom prst="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UBER</a:t>
            </a:r>
          </a:p>
          <a:p>
            <a:pPr marL="342900" indent="-342900">
              <a:buFont typeface="Wingdings" panose="05000000000000000000" pitchFamily="2" charset="2"/>
              <a:buChar char="q"/>
            </a:pPr>
            <a:r>
              <a:rPr lang="en-US" b="1" dirty="0" smtClean="0">
                <a:solidFill>
                  <a:schemeClr val="bg1"/>
                </a:solidFill>
              </a:rPr>
              <a:t>2007 </a:t>
            </a:r>
          </a:p>
          <a:p>
            <a:pPr marL="342900" indent="-342900">
              <a:buFont typeface="Wingdings" panose="05000000000000000000" pitchFamily="2" charset="2"/>
              <a:buChar char="q"/>
            </a:pPr>
            <a:r>
              <a:rPr lang="en-US" b="1" dirty="0" smtClean="0">
                <a:solidFill>
                  <a:schemeClr val="bg1"/>
                </a:solidFill>
              </a:rPr>
              <a:t>Market cap $40b</a:t>
            </a:r>
          </a:p>
          <a:p>
            <a:pPr marL="342900" indent="-342900">
              <a:buFont typeface="Wingdings" panose="05000000000000000000" pitchFamily="2" charset="2"/>
              <a:buChar char="q"/>
            </a:pPr>
            <a:r>
              <a:rPr lang="en-US" b="1" dirty="0" smtClean="0">
                <a:solidFill>
                  <a:schemeClr val="bg1"/>
                </a:solidFill>
              </a:rPr>
              <a:t>55 Countries </a:t>
            </a:r>
          </a:p>
          <a:p>
            <a:pPr marL="342900" indent="-342900">
              <a:buFont typeface="Wingdings" panose="05000000000000000000" pitchFamily="2" charset="2"/>
              <a:buChar char="q"/>
            </a:pPr>
            <a:r>
              <a:rPr lang="en-US" b="1" dirty="0" smtClean="0">
                <a:solidFill>
                  <a:schemeClr val="bg1"/>
                </a:solidFill>
              </a:rPr>
              <a:t>275 Cities (58% in the US)</a:t>
            </a:r>
          </a:p>
        </p:txBody>
      </p:sp>
      <p:sp>
        <p:nvSpPr>
          <p:cNvPr id="7" name="Chevron 6"/>
          <p:cNvSpPr/>
          <p:nvPr/>
        </p:nvSpPr>
        <p:spPr>
          <a:xfrm rot="5400000">
            <a:off x="4342957" y="-1813200"/>
            <a:ext cx="349802" cy="8458201"/>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Chevron 19"/>
          <p:cNvSpPr/>
          <p:nvPr/>
        </p:nvSpPr>
        <p:spPr>
          <a:xfrm rot="5400000">
            <a:off x="4364441" y="-361150"/>
            <a:ext cx="379401" cy="8458201"/>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53931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042605205"/>
              </p:ext>
            </p:extLst>
          </p:nvPr>
        </p:nvGraphicFramePr>
        <p:xfrm>
          <a:off x="1295400" y="2057400"/>
          <a:ext cx="7429500" cy="449486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43000" y="6324600"/>
            <a:ext cx="1828800" cy="32088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Source: TIME 8/3/15</a:t>
            </a:r>
            <a:endParaRPr lang="en-US" sz="1400" dirty="0">
              <a:solidFill>
                <a:schemeClr val="tx1"/>
              </a:solidFill>
            </a:endParaRPr>
          </a:p>
        </p:txBody>
      </p:sp>
      <p:sp>
        <p:nvSpPr>
          <p:cNvPr id="6" name="Rectangle 5"/>
          <p:cNvSpPr/>
          <p:nvPr/>
        </p:nvSpPr>
        <p:spPr>
          <a:xfrm>
            <a:off x="304800" y="1367098"/>
            <a:ext cx="8458200" cy="55597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Not Just for Millennials</a:t>
            </a:r>
            <a:endParaRPr lang="en-US" sz="2800" dirty="0">
              <a:solidFill>
                <a:schemeClr val="bg1"/>
              </a:solidFill>
            </a:endParaRPr>
          </a:p>
        </p:txBody>
      </p:sp>
      <p:sp>
        <p:nvSpPr>
          <p:cNvPr id="7" name="Rectangle 6"/>
          <p:cNvSpPr/>
          <p:nvPr/>
        </p:nvSpPr>
        <p:spPr>
          <a:xfrm>
            <a:off x="339969" y="457200"/>
            <a:ext cx="502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2"/>
                </a:solidFill>
              </a:rPr>
              <a:t>Ride Sharing </a:t>
            </a:r>
          </a:p>
          <a:p>
            <a:r>
              <a:rPr lang="en-US" sz="2000" dirty="0" smtClean="0">
                <a:solidFill>
                  <a:schemeClr val="tx2"/>
                </a:solidFill>
              </a:rPr>
              <a:t>……. What It Is</a:t>
            </a:r>
            <a:endParaRPr lang="en-US" sz="2000" dirty="0">
              <a:solidFill>
                <a:schemeClr val="tx2"/>
              </a:solidFill>
            </a:endParaRPr>
          </a:p>
        </p:txBody>
      </p:sp>
    </p:spTree>
    <p:extLst>
      <p:ext uri="{BB962C8B-B14F-4D97-AF65-F5344CB8AC3E}">
        <p14:creationId xmlns:p14="http://schemas.microsoft.com/office/powerpoint/2010/main" val="575420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9969" y="1295400"/>
            <a:ext cx="8458200" cy="55597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Traditional Companies….. </a:t>
            </a:r>
            <a:r>
              <a:rPr lang="en-US" sz="2800" i="1" dirty="0" smtClean="0">
                <a:solidFill>
                  <a:schemeClr val="bg1"/>
                </a:solidFill>
              </a:rPr>
              <a:t>Hitching a Ride</a:t>
            </a:r>
            <a:endParaRPr lang="en-US" sz="2800" i="1" dirty="0">
              <a:solidFill>
                <a:schemeClr val="bg1"/>
              </a:solidFill>
            </a:endParaRPr>
          </a:p>
        </p:txBody>
      </p:sp>
      <p:sp>
        <p:nvSpPr>
          <p:cNvPr id="7" name="Rectangle 6"/>
          <p:cNvSpPr/>
          <p:nvPr/>
        </p:nvSpPr>
        <p:spPr>
          <a:xfrm>
            <a:off x="339969" y="457200"/>
            <a:ext cx="502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2"/>
                </a:solidFill>
              </a:rPr>
              <a:t>Ride Sharing </a:t>
            </a:r>
          </a:p>
          <a:p>
            <a:r>
              <a:rPr lang="en-US" sz="2000" dirty="0" smtClean="0">
                <a:solidFill>
                  <a:schemeClr val="tx2"/>
                </a:solidFill>
              </a:rPr>
              <a:t>……. What It Is</a:t>
            </a:r>
            <a:endParaRPr lang="en-US" sz="2000" dirty="0">
              <a:solidFill>
                <a:schemeClr val="tx2"/>
              </a:solidFill>
            </a:endParaRPr>
          </a:p>
        </p:txBody>
      </p:sp>
      <p:sp>
        <p:nvSpPr>
          <p:cNvPr id="8" name="Rectangle 7"/>
          <p:cNvSpPr/>
          <p:nvPr/>
        </p:nvSpPr>
        <p:spPr>
          <a:xfrm>
            <a:off x="339969" y="1905000"/>
            <a:ext cx="8458200" cy="25146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GM</a:t>
            </a:r>
            <a:r>
              <a:rPr lang="en-US" dirty="0" smtClean="0">
                <a:solidFill>
                  <a:srgbClr val="0070C0"/>
                </a:solidFill>
              </a:rPr>
              <a:t>: 2015/2016 Announced:</a:t>
            </a:r>
          </a:p>
          <a:p>
            <a:endParaRPr lang="en-US" sz="1600" dirty="0" smtClean="0">
              <a:solidFill>
                <a:srgbClr val="0070C0"/>
              </a:solidFill>
            </a:endParaRPr>
          </a:p>
          <a:p>
            <a:pPr marL="342900" indent="-342900">
              <a:buFont typeface="Wingdings" panose="05000000000000000000" pitchFamily="2" charset="2"/>
              <a:buChar char="q"/>
            </a:pPr>
            <a:r>
              <a:rPr lang="en-US" sz="1600" dirty="0" smtClean="0">
                <a:solidFill>
                  <a:srgbClr val="0070C0"/>
                </a:solidFill>
              </a:rPr>
              <a:t>$500m investment in </a:t>
            </a:r>
            <a:r>
              <a:rPr lang="en-US" sz="1600" i="1" dirty="0" smtClean="0">
                <a:solidFill>
                  <a:srgbClr val="0070C0"/>
                </a:solidFill>
              </a:rPr>
              <a:t>LYFT</a:t>
            </a:r>
            <a:r>
              <a:rPr lang="en-US" sz="1600" dirty="0" smtClean="0">
                <a:solidFill>
                  <a:srgbClr val="0070C0"/>
                </a:solidFill>
              </a:rPr>
              <a:t> by acquiring the assets                                                                                            of Sidecar Technologies (a defunct ridesharing company) </a:t>
            </a:r>
          </a:p>
          <a:p>
            <a:pPr marL="342900" indent="-342900">
              <a:buFont typeface="Wingdings" panose="05000000000000000000" pitchFamily="2" charset="2"/>
              <a:buChar char="q"/>
            </a:pPr>
            <a:endParaRPr lang="en-US" sz="1600" dirty="0" smtClean="0">
              <a:solidFill>
                <a:srgbClr val="0070C0"/>
              </a:solidFill>
            </a:endParaRPr>
          </a:p>
          <a:p>
            <a:pPr marL="342900" indent="-342900">
              <a:buFont typeface="Wingdings" panose="05000000000000000000" pitchFamily="2" charset="2"/>
              <a:buChar char="q"/>
            </a:pPr>
            <a:r>
              <a:rPr lang="en-US" sz="1600" b="1" i="1" dirty="0" smtClean="0">
                <a:solidFill>
                  <a:srgbClr val="0070C0"/>
                </a:solidFill>
              </a:rPr>
              <a:t>MAVEN</a:t>
            </a:r>
            <a:r>
              <a:rPr lang="en-US" sz="1600" i="1" dirty="0" smtClean="0">
                <a:solidFill>
                  <a:srgbClr val="0070C0"/>
                </a:solidFill>
              </a:rPr>
              <a:t> </a:t>
            </a:r>
            <a:r>
              <a:rPr lang="en-US" sz="1600" dirty="0" smtClean="0">
                <a:solidFill>
                  <a:srgbClr val="0070C0"/>
                </a:solidFill>
              </a:rPr>
              <a:t>– Created to consolidate its Car Sharing Programs (city based car sharing); competes with </a:t>
            </a:r>
            <a:r>
              <a:rPr lang="en-US" sz="1600" i="1" dirty="0" smtClean="0">
                <a:solidFill>
                  <a:srgbClr val="0070C0"/>
                </a:solidFill>
              </a:rPr>
              <a:t>ZIPCAR ; App will allow use of a Chevy for $6.00 an hour</a:t>
            </a:r>
          </a:p>
          <a:p>
            <a:pPr marL="342900" indent="-342900">
              <a:buFont typeface="Wingdings" panose="05000000000000000000" pitchFamily="2" charset="2"/>
              <a:buChar char="q"/>
            </a:pPr>
            <a:r>
              <a:rPr lang="en-US" sz="1600" i="1" dirty="0" smtClean="0">
                <a:solidFill>
                  <a:srgbClr val="0070C0"/>
                </a:solidFill>
              </a:rPr>
              <a:t>Developing an enhanced Chevy Bolt (2017) – Electric Car that includes Ride Sharing Electronics.  </a:t>
            </a:r>
            <a:endParaRPr lang="en-US" dirty="0">
              <a:solidFill>
                <a:srgbClr val="0070C0"/>
              </a:solidFill>
            </a:endParaRPr>
          </a:p>
        </p:txBody>
      </p:sp>
      <p:sp>
        <p:nvSpPr>
          <p:cNvPr id="9" name="Rectangle 8"/>
          <p:cNvSpPr/>
          <p:nvPr/>
        </p:nvSpPr>
        <p:spPr>
          <a:xfrm>
            <a:off x="345224" y="4488246"/>
            <a:ext cx="8458200" cy="2293554"/>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Ford: </a:t>
            </a:r>
            <a:r>
              <a:rPr lang="en-US" dirty="0" smtClean="0">
                <a:solidFill>
                  <a:srgbClr val="0070C0"/>
                </a:solidFill>
              </a:rPr>
              <a:t>2016 Announced:</a:t>
            </a:r>
          </a:p>
          <a:p>
            <a:endParaRPr lang="en-US" sz="1600" dirty="0" smtClean="0">
              <a:solidFill>
                <a:srgbClr val="0070C0"/>
              </a:solidFill>
            </a:endParaRPr>
          </a:p>
          <a:p>
            <a:pPr marL="342900" indent="-342900">
              <a:buFont typeface="Wingdings" panose="05000000000000000000" pitchFamily="2" charset="2"/>
              <a:buChar char="q"/>
            </a:pPr>
            <a:r>
              <a:rPr lang="en-US" sz="1600" b="1" i="1" dirty="0" smtClean="0">
                <a:solidFill>
                  <a:srgbClr val="0070C0"/>
                </a:solidFill>
              </a:rPr>
              <a:t>FORD CREDIT LINK</a:t>
            </a:r>
            <a:r>
              <a:rPr lang="en-US" sz="1600" dirty="0" smtClean="0">
                <a:solidFill>
                  <a:srgbClr val="0070C0"/>
                </a:solidFill>
              </a:rPr>
              <a:t> – “Closed” Car Sharing (“ZIPCAR for Friends”)</a:t>
            </a:r>
          </a:p>
          <a:p>
            <a:pPr marL="342900" indent="-342900">
              <a:buFont typeface="Wingdings" panose="05000000000000000000" pitchFamily="2" charset="2"/>
              <a:buChar char="q"/>
            </a:pPr>
            <a:r>
              <a:rPr lang="en-US" sz="1600" dirty="0" smtClean="0">
                <a:solidFill>
                  <a:srgbClr val="0070C0"/>
                </a:solidFill>
              </a:rPr>
              <a:t>Groups of 3-6 people agree to jointly lease (not buy) an Ford vehicle </a:t>
            </a:r>
          </a:p>
          <a:p>
            <a:pPr marL="342900" indent="-342900">
              <a:buFont typeface="Wingdings" panose="05000000000000000000" pitchFamily="2" charset="2"/>
              <a:buChar char="q"/>
            </a:pPr>
            <a:r>
              <a:rPr lang="en-US" sz="1600" dirty="0" smtClean="0">
                <a:solidFill>
                  <a:srgbClr val="0070C0"/>
                </a:solidFill>
              </a:rPr>
              <a:t>An APP is used to arrange make car and insurance payments, arrange maintenance, and schedule who uses the car, when and how long </a:t>
            </a:r>
          </a:p>
        </p:txBody>
      </p:sp>
      <p:pic>
        <p:nvPicPr>
          <p:cNvPr id="3" name="Picture 2"/>
          <p:cNvPicPr>
            <a:picLocks noChangeAspect="1"/>
          </p:cNvPicPr>
          <p:nvPr/>
        </p:nvPicPr>
        <p:blipFill>
          <a:blip r:embed="rId3"/>
          <a:stretch>
            <a:fillRect/>
          </a:stretch>
        </p:blipFill>
        <p:spPr>
          <a:xfrm>
            <a:off x="7083669" y="4488245"/>
            <a:ext cx="1714500" cy="1349023"/>
          </a:xfrm>
          <a:prstGeom prst="rect">
            <a:avLst/>
          </a:prstGeom>
        </p:spPr>
      </p:pic>
      <p:pic>
        <p:nvPicPr>
          <p:cNvPr id="4" name="Picture 3"/>
          <p:cNvPicPr>
            <a:picLocks noChangeAspect="1"/>
          </p:cNvPicPr>
          <p:nvPr/>
        </p:nvPicPr>
        <p:blipFill>
          <a:blip r:embed="rId4"/>
          <a:stretch>
            <a:fillRect/>
          </a:stretch>
        </p:blipFill>
        <p:spPr>
          <a:xfrm>
            <a:off x="6858000" y="1954182"/>
            <a:ext cx="1609725" cy="1234371"/>
          </a:xfrm>
          <a:prstGeom prst="rect">
            <a:avLst/>
          </a:prstGeom>
        </p:spPr>
      </p:pic>
    </p:spTree>
    <p:extLst>
      <p:ext uri="{BB962C8B-B14F-4D97-AF65-F5344CB8AC3E}">
        <p14:creationId xmlns:p14="http://schemas.microsoft.com/office/powerpoint/2010/main" val="1892097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t>
            </a:r>
            <a:endParaRPr lang="en-US" sz="2000" dirty="0"/>
          </a:p>
        </p:txBody>
      </p:sp>
      <p:sp>
        <p:nvSpPr>
          <p:cNvPr id="3" name="Content Placeholder 2"/>
          <p:cNvSpPr>
            <a:spLocks noGrp="1"/>
          </p:cNvSpPr>
          <p:nvPr>
            <p:ph idx="1"/>
          </p:nvPr>
        </p:nvSpPr>
        <p:spPr>
          <a:xfrm>
            <a:off x="288000" y="1254597"/>
            <a:ext cx="8568000" cy="457200"/>
          </a:xfrm>
          <a:solidFill>
            <a:srgbClr val="00B0F0"/>
          </a:solidFill>
        </p:spPr>
        <p:txBody>
          <a:bodyPr/>
          <a:lstStyle/>
          <a:p>
            <a:pPr marL="0" indent="0" algn="ctr">
              <a:buNone/>
            </a:pPr>
            <a:r>
              <a:rPr lang="en-US" sz="2400" dirty="0" smtClean="0">
                <a:solidFill>
                  <a:schemeClr val="bg1"/>
                </a:solidFill>
              </a:rPr>
              <a:t>The New World Order of Business</a:t>
            </a:r>
          </a:p>
        </p:txBody>
      </p:sp>
      <p:sp>
        <p:nvSpPr>
          <p:cNvPr id="6" name="Rectangle 6"/>
          <p:cNvSpPr>
            <a:spLocks noChangeArrowheads="1"/>
          </p:cNvSpPr>
          <p:nvPr/>
        </p:nvSpPr>
        <p:spPr bwMode="auto">
          <a:xfrm>
            <a:off x="571500" y="167290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marL="292100" indent="-292100">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ea typeface="ＭＳ Ｐゴシック" panose="020B0600070205080204" pitchFamily="34" charset="-128"/>
              </a:defRPr>
            </a:lvl9pPr>
          </a:lstStyle>
          <a:p>
            <a:pPr algn="ctr">
              <a:spcBef>
                <a:spcPct val="25000"/>
              </a:spcBef>
              <a:buClr>
                <a:srgbClr val="FF6801"/>
              </a:buClr>
              <a:buFont typeface="Wingdings" panose="05000000000000000000" pitchFamily="2" charset="2"/>
              <a:buNone/>
            </a:pPr>
            <a:r>
              <a:rPr lang="en-US" altLang="en-US" sz="2000" dirty="0" smtClean="0">
                <a:solidFill>
                  <a:srgbClr val="FF0000"/>
                </a:solidFill>
                <a:cs typeface="Arial" panose="020B0604020202020204" pitchFamily="34" charset="0"/>
              </a:rPr>
              <a:t>The “Sharing Economy” * May Transform the US Economy, it’s Workforce…………and the P/C Insurance Industry</a:t>
            </a:r>
            <a:endParaRPr lang="en-US" altLang="en-US" sz="2000" dirty="0">
              <a:solidFill>
                <a:srgbClr val="FF0000"/>
              </a:solidFill>
              <a:cs typeface="Arial" panose="020B0604020202020204" pitchFamily="34" charset="0"/>
            </a:endParaRPr>
          </a:p>
        </p:txBody>
      </p:sp>
      <p:sp>
        <p:nvSpPr>
          <p:cNvPr id="4" name="Rectangle 3"/>
          <p:cNvSpPr/>
          <p:nvPr/>
        </p:nvSpPr>
        <p:spPr>
          <a:xfrm>
            <a:off x="603330" y="2315379"/>
            <a:ext cx="7696200" cy="3575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Also known as:  On Demand or Peer to Peer”</a:t>
            </a:r>
            <a:endParaRPr lang="en-US" dirty="0"/>
          </a:p>
        </p:txBody>
      </p:sp>
      <p:sp>
        <p:nvSpPr>
          <p:cNvPr id="8" name="Content Placeholder 2"/>
          <p:cNvSpPr txBox="1">
            <a:spLocks/>
          </p:cNvSpPr>
          <p:nvPr/>
        </p:nvSpPr>
        <p:spPr>
          <a:xfrm>
            <a:off x="224541" y="3418875"/>
            <a:ext cx="2133600" cy="2533829"/>
          </a:xfrm>
          <a:prstGeom prst="rect">
            <a:avLst/>
          </a:prstGeom>
          <a:solidFill>
            <a:schemeClr val="bg1"/>
          </a:solid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000" dirty="0" smtClean="0">
                <a:solidFill>
                  <a:srgbClr val="0070C0"/>
                </a:solidFill>
              </a:rPr>
              <a:t>……But</a:t>
            </a:r>
          </a:p>
          <a:p>
            <a:pPr marL="0" indent="0">
              <a:buNone/>
            </a:pPr>
            <a:r>
              <a:rPr lang="en-US" sz="2000" dirty="0">
                <a:solidFill>
                  <a:srgbClr val="0070C0"/>
                </a:solidFill>
              </a:rPr>
              <a:t>No Property</a:t>
            </a:r>
          </a:p>
          <a:p>
            <a:pPr marL="0" indent="0">
              <a:buNone/>
            </a:pPr>
            <a:r>
              <a:rPr lang="en-US" sz="2000" dirty="0">
                <a:solidFill>
                  <a:srgbClr val="0070C0"/>
                </a:solidFill>
              </a:rPr>
              <a:t>No Equipment</a:t>
            </a:r>
          </a:p>
          <a:p>
            <a:pPr marL="0" indent="0">
              <a:buNone/>
            </a:pPr>
            <a:r>
              <a:rPr lang="en-US" sz="2000" dirty="0">
                <a:solidFill>
                  <a:srgbClr val="0070C0"/>
                </a:solidFill>
              </a:rPr>
              <a:t>No Inventory</a:t>
            </a:r>
          </a:p>
          <a:p>
            <a:pPr marL="0" indent="0">
              <a:buNone/>
            </a:pPr>
            <a:r>
              <a:rPr lang="en-US" sz="2000" dirty="0">
                <a:solidFill>
                  <a:srgbClr val="0070C0"/>
                </a:solidFill>
              </a:rPr>
              <a:t>No Sales Staff</a:t>
            </a:r>
          </a:p>
          <a:p>
            <a:pPr marL="0" indent="0" algn="ctr">
              <a:buFont typeface="Wingdings" pitchFamily="2" charset="2"/>
              <a:buNone/>
            </a:pPr>
            <a:endParaRPr lang="en-US" sz="2400" dirty="0" smtClean="0">
              <a:solidFill>
                <a:srgbClr val="0070C0"/>
              </a:solidFill>
            </a:endParaRPr>
          </a:p>
          <a:p>
            <a:pPr marL="0" indent="0" algn="ctr">
              <a:buFont typeface="Wingdings" pitchFamily="2" charset="2"/>
              <a:buNone/>
            </a:pPr>
            <a:r>
              <a:rPr lang="en-US" sz="2400" dirty="0" smtClean="0">
                <a:solidFill>
                  <a:srgbClr val="0070C0"/>
                </a:solidFill>
              </a:rPr>
              <a:t> </a:t>
            </a:r>
          </a:p>
        </p:txBody>
      </p:sp>
      <p:pic>
        <p:nvPicPr>
          <p:cNvPr id="11" name="Picture 2" descr="C:\Users\n1102426\Desktop\images for ppt\CB6FpmGW8AIBg4j.jpg"/>
          <p:cNvPicPr>
            <a:picLocks noChangeAspect="1" noChangeArrowheads="1"/>
          </p:cNvPicPr>
          <p:nvPr/>
        </p:nvPicPr>
        <p:blipFill>
          <a:blip r:embed="rId3" cstate="print"/>
          <a:srcRect/>
          <a:stretch>
            <a:fillRect/>
          </a:stretch>
        </p:blipFill>
        <p:spPr bwMode="auto">
          <a:xfrm>
            <a:off x="2438400" y="2819400"/>
            <a:ext cx="6417600" cy="3962400"/>
          </a:xfrm>
          <a:prstGeom prst="rect">
            <a:avLst/>
          </a:prstGeom>
          <a:noFill/>
        </p:spPr>
      </p:pic>
      <p:sp>
        <p:nvSpPr>
          <p:cNvPr id="7" name="Content Placeholder 2"/>
          <p:cNvSpPr txBox="1">
            <a:spLocks/>
          </p:cNvSpPr>
          <p:nvPr/>
        </p:nvSpPr>
        <p:spPr>
          <a:xfrm>
            <a:off x="224541" y="2819400"/>
            <a:ext cx="3427716" cy="593131"/>
          </a:xfrm>
          <a:prstGeom prst="rect">
            <a:avLst/>
          </a:prstGeom>
          <a:solidFill>
            <a:schemeClr val="bg1"/>
          </a:solid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000" dirty="0" smtClean="0">
                <a:solidFill>
                  <a:srgbClr val="0070C0"/>
                </a:solidFill>
              </a:rPr>
              <a:t>Not “Sharing”…For Profit</a:t>
            </a:r>
          </a:p>
        </p:txBody>
      </p:sp>
    </p:spTree>
    <p:extLst>
      <p:ext uri="{BB962C8B-B14F-4D97-AF65-F5344CB8AC3E}">
        <p14:creationId xmlns:p14="http://schemas.microsoft.com/office/powerpoint/2010/main" val="2629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228600" y="6548702"/>
            <a:ext cx="2625329" cy="207749"/>
          </a:xfrm>
          <a:prstGeom prst="rect">
            <a:avLst/>
          </a:prstGeom>
          <a:noFill/>
          <a:ln w="9525" algn="ctr">
            <a:noFill/>
            <a:miter lim="800000"/>
            <a:headEnd/>
            <a:tailEnd/>
          </a:ln>
        </p:spPr>
        <p:txBody>
          <a:bodyPr anchor="ctr">
            <a:spAutoFit/>
          </a:bodyPr>
          <a:lstStyle/>
          <a:p>
            <a:pPr eaLnBrk="1" hangingPunct="1">
              <a:defRPr/>
            </a:pPr>
            <a:r>
              <a:rPr lang="en-US" sz="750" dirty="0">
                <a:solidFill>
                  <a:srgbClr val="000000">
                    <a:lumMod val="75000"/>
                  </a:srgbClr>
                </a:solidFill>
              </a:rPr>
              <a:t>Source: </a:t>
            </a:r>
            <a:r>
              <a:rPr lang="en-US" sz="750" dirty="0" smtClean="0">
                <a:solidFill>
                  <a:srgbClr val="000000">
                    <a:lumMod val="75000"/>
                  </a:srgbClr>
                </a:solidFill>
              </a:rPr>
              <a:t>PCI</a:t>
            </a:r>
            <a:endParaRPr lang="en-US" sz="750" i="1" dirty="0">
              <a:solidFill>
                <a:srgbClr val="000000">
                  <a:lumMod val="75000"/>
                </a:srgbClr>
              </a:solidFill>
            </a:endParaRPr>
          </a:p>
        </p:txBody>
      </p:sp>
      <p:sp>
        <p:nvSpPr>
          <p:cNvPr id="62467" name="Title 1"/>
          <p:cNvSpPr>
            <a:spLocks noGrp="1"/>
          </p:cNvSpPr>
          <p:nvPr>
            <p:ph type="title"/>
          </p:nvPr>
        </p:nvSpPr>
        <p:spPr>
          <a:xfrm>
            <a:off x="238086" y="381000"/>
            <a:ext cx="7002137" cy="461246"/>
          </a:xfrm>
        </p:spPr>
        <p:txBody>
          <a:bodyPr/>
          <a:lstStyle/>
          <a:p>
            <a:r>
              <a:rPr lang="en-US" altLang="en-US" sz="2000" dirty="0" smtClean="0">
                <a:latin typeface="Arial" panose="020B0604020202020204" pitchFamily="34" charset="0"/>
                <a:ea typeface="ＭＳ Ｐゴシック" panose="020B0600070205080204" pitchFamily="34" charset="-128"/>
              </a:rPr>
              <a:t>TNC / Ridesharing </a:t>
            </a:r>
            <a:br>
              <a:rPr lang="en-US" altLang="en-US" sz="2000" dirty="0" smtClean="0">
                <a:latin typeface="Arial" panose="020B0604020202020204" pitchFamily="34" charset="0"/>
                <a:ea typeface="ＭＳ Ｐゴシック" panose="020B0600070205080204" pitchFamily="34" charset="-128"/>
              </a:rPr>
            </a:br>
            <a:r>
              <a:rPr lang="en-US" altLang="en-US" sz="2000" dirty="0" smtClean="0">
                <a:latin typeface="Arial" panose="020B0604020202020204" pitchFamily="34" charset="0"/>
                <a:ea typeface="ＭＳ Ｐゴシック" panose="020B0600070205080204" pitchFamily="34" charset="-128"/>
              </a:rPr>
              <a:t>……..State Regulation/Legislation</a:t>
            </a:r>
          </a:p>
        </p:txBody>
      </p:sp>
      <p:sp>
        <p:nvSpPr>
          <p:cNvPr id="10" name="Title 1"/>
          <p:cNvSpPr txBox="1">
            <a:spLocks/>
          </p:cNvSpPr>
          <p:nvPr/>
        </p:nvSpPr>
        <p:spPr>
          <a:xfrm>
            <a:off x="238086" y="1295400"/>
            <a:ext cx="8677313" cy="441423"/>
          </a:xfrm>
          <a:prstGeom prst="rect">
            <a:avLst/>
          </a:prstGeom>
          <a:solidFill>
            <a:srgbClr val="00B0F0"/>
          </a:solidFill>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r>
              <a:rPr lang="en-US" altLang="en-US" sz="2000" dirty="0" smtClean="0">
                <a:solidFill>
                  <a:schemeClr val="bg1"/>
                </a:solidFill>
                <a:latin typeface="Arial" panose="020B0604020202020204" pitchFamily="34" charset="0"/>
                <a:ea typeface="ＭＳ Ｐゴシック" panose="020B0600070205080204" pitchFamily="34" charset="-128"/>
              </a:rPr>
              <a:t>Status @ March 2016</a:t>
            </a:r>
          </a:p>
        </p:txBody>
      </p:sp>
      <p:sp>
        <p:nvSpPr>
          <p:cNvPr id="13" name="Rectangle 3"/>
          <p:cNvSpPr>
            <a:spLocks noChangeArrowheads="1"/>
          </p:cNvSpPr>
          <p:nvPr/>
        </p:nvSpPr>
        <p:spPr bwMode="auto">
          <a:xfrm>
            <a:off x="380999" y="6051557"/>
            <a:ext cx="8534399" cy="615553"/>
          </a:xfrm>
          <a:prstGeom prst="rect">
            <a:avLst/>
          </a:prstGeom>
          <a:noFill/>
          <a:ln w="9525" algn="ctr">
            <a:noFill/>
            <a:miter lim="800000"/>
            <a:headEnd/>
            <a:tailEnd/>
          </a:ln>
        </p:spPr>
        <p:txBody>
          <a:bodyPr wrap="square" anchor="ctr">
            <a:spAutoFit/>
          </a:bodyPr>
          <a:lstStyle/>
          <a:p>
            <a:pPr algn="ctr" eaLnBrk="1" hangingPunct="1">
              <a:defRPr/>
            </a:pPr>
            <a:r>
              <a:rPr lang="en-US" b="1" dirty="0" smtClean="0">
                <a:solidFill>
                  <a:srgbClr val="FF0000"/>
                </a:solidFill>
              </a:rPr>
              <a:t>State Specific Laws Vary: e.g., </a:t>
            </a:r>
            <a:r>
              <a:rPr lang="en-US" sz="1600" dirty="0" smtClean="0">
                <a:solidFill>
                  <a:srgbClr val="FF0000"/>
                </a:solidFill>
              </a:rPr>
              <a:t>insurance requirements; special licensing or certificate requirements; driver background checks; limit where drivers can operate; etc. </a:t>
            </a:r>
            <a:endParaRPr lang="en-US" sz="1600" i="1" dirty="0">
              <a:solidFill>
                <a:srgbClr val="FF0000"/>
              </a:solidFill>
            </a:endParaRPr>
          </a:p>
        </p:txBody>
      </p:sp>
      <p:pic>
        <p:nvPicPr>
          <p:cNvPr id="3" name="Picture 2"/>
          <p:cNvPicPr>
            <a:picLocks noChangeAspect="1"/>
          </p:cNvPicPr>
          <p:nvPr/>
        </p:nvPicPr>
        <p:blipFill>
          <a:blip r:embed="rId4"/>
          <a:stretch>
            <a:fillRect/>
          </a:stretch>
        </p:blipFill>
        <p:spPr>
          <a:xfrm>
            <a:off x="1812111" y="1736823"/>
            <a:ext cx="5529262" cy="4380827"/>
          </a:xfrm>
          <a:prstGeom prst="rect">
            <a:avLst/>
          </a:prstGeom>
        </p:spPr>
      </p:pic>
    </p:spTree>
    <p:custDataLst>
      <p:tags r:id="rId1"/>
    </p:custDataLst>
    <p:extLst>
      <p:ext uri="{BB962C8B-B14F-4D97-AF65-F5344CB8AC3E}">
        <p14:creationId xmlns:p14="http://schemas.microsoft.com/office/powerpoint/2010/main" val="221213458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81000" y="1371601"/>
          <a:ext cx="8305801" cy="2258202"/>
        </p:xfrm>
        <a:graphic>
          <a:graphicData uri="http://schemas.openxmlformats.org/drawingml/2006/table">
            <a:tbl>
              <a:tblPr firstRow="1" bandRow="1">
                <a:effectLst>
                  <a:innerShdw blurRad="63500" dist="50800" dir="2700000">
                    <a:prstClr val="black">
                      <a:alpha val="50000"/>
                    </a:prstClr>
                  </a:innerShdw>
                </a:effectLst>
                <a:tableStyleId>{5C22544A-7EE6-4342-B048-85BDC9FD1C3A}</a:tableStyleId>
              </a:tblPr>
              <a:tblGrid>
                <a:gridCol w="1066800"/>
                <a:gridCol w="7239001"/>
              </a:tblGrid>
              <a:tr h="533399">
                <a:tc gridSpan="2">
                  <a:txBody>
                    <a:bodyPr/>
                    <a:lstStyle/>
                    <a:p>
                      <a:pPr algn="ctr"/>
                      <a:r>
                        <a:rPr lang="en-US" dirty="0" smtClean="0"/>
                        <a:t>Types of TNC Exposure</a:t>
                      </a:r>
                      <a:endParaRPr lang="en-US" dirty="0"/>
                    </a:p>
                  </a:txBody>
                  <a:tcPr>
                    <a:solidFill>
                      <a:srgbClr val="00B0F0"/>
                    </a:solidFill>
                  </a:tcPr>
                </a:tc>
                <a:tc hMerge="1">
                  <a:txBody>
                    <a:bodyPr/>
                    <a:lstStyle/>
                    <a:p>
                      <a:endParaRPr lang="en-US" dirty="0"/>
                    </a:p>
                  </a:txBody>
                  <a:tcPr/>
                </a:tc>
              </a:tr>
              <a:tr h="581803">
                <a:tc>
                  <a:txBody>
                    <a:bodyPr/>
                    <a:lstStyle/>
                    <a:p>
                      <a:r>
                        <a:rPr lang="en-US" dirty="0" smtClean="0">
                          <a:solidFill>
                            <a:srgbClr val="0070C0"/>
                          </a:solidFill>
                        </a:rPr>
                        <a:t>Phase 1</a:t>
                      </a:r>
                      <a:endParaRPr lang="en-US" dirty="0">
                        <a:solidFill>
                          <a:srgbClr val="0070C0"/>
                        </a:solidFill>
                      </a:endParaRPr>
                    </a:p>
                  </a:txBody>
                  <a:tcPr>
                    <a:solidFill>
                      <a:schemeClr val="bg1"/>
                    </a:solidFill>
                  </a:tcPr>
                </a:tc>
                <a:tc>
                  <a:txBody>
                    <a:bodyPr/>
                    <a:lstStyle/>
                    <a:p>
                      <a:r>
                        <a:rPr lang="en-US" dirty="0" smtClean="0">
                          <a:solidFill>
                            <a:schemeClr val="tx1"/>
                          </a:solidFill>
                        </a:rPr>
                        <a:t>Driver logged in but not “matched” with a passenger yet</a:t>
                      </a:r>
                      <a:endParaRPr lang="en-US" dirty="0">
                        <a:solidFill>
                          <a:schemeClr val="tx1"/>
                        </a:solidFill>
                      </a:endParaRPr>
                    </a:p>
                  </a:txBody>
                  <a:tcPr>
                    <a:solidFill>
                      <a:schemeClr val="accent4">
                        <a:lumMod val="20000"/>
                        <a:lumOff val="80000"/>
                      </a:schemeClr>
                    </a:solidFill>
                  </a:tcPr>
                </a:tc>
              </a:tr>
              <a:tr h="561197">
                <a:tc>
                  <a:txBody>
                    <a:bodyPr/>
                    <a:lstStyle/>
                    <a:p>
                      <a:r>
                        <a:rPr lang="en-US" dirty="0" smtClean="0">
                          <a:solidFill>
                            <a:srgbClr val="0070C0"/>
                          </a:solidFill>
                        </a:rPr>
                        <a:t>Phase 2</a:t>
                      </a:r>
                      <a:endParaRPr lang="en-US" dirty="0">
                        <a:solidFill>
                          <a:srgbClr val="0070C0"/>
                        </a:solidFill>
                      </a:endParaRPr>
                    </a:p>
                  </a:txBody>
                  <a:tcPr>
                    <a:solidFill>
                      <a:schemeClr val="bg1"/>
                    </a:solidFill>
                  </a:tcPr>
                </a:tc>
                <a:tc>
                  <a:txBody>
                    <a:bodyPr/>
                    <a:lstStyle/>
                    <a:p>
                      <a:r>
                        <a:rPr lang="en-US" dirty="0" smtClean="0">
                          <a:solidFill>
                            <a:schemeClr val="tx1"/>
                          </a:solidFill>
                        </a:rPr>
                        <a:t>Driver / Passenger “Match” made…but passenger not picked up yet</a:t>
                      </a:r>
                      <a:endParaRPr lang="en-US" dirty="0">
                        <a:solidFill>
                          <a:schemeClr val="tx1"/>
                        </a:solidFill>
                      </a:endParaRPr>
                    </a:p>
                  </a:txBody>
                  <a:tcPr>
                    <a:solidFill>
                      <a:schemeClr val="accent4">
                        <a:lumMod val="20000"/>
                        <a:lumOff val="80000"/>
                      </a:schemeClr>
                    </a:solidFill>
                  </a:tcPr>
                </a:tc>
              </a:tr>
              <a:tr h="581803">
                <a:tc>
                  <a:txBody>
                    <a:bodyPr/>
                    <a:lstStyle/>
                    <a:p>
                      <a:r>
                        <a:rPr lang="en-US" dirty="0" smtClean="0">
                          <a:solidFill>
                            <a:srgbClr val="0070C0"/>
                          </a:solidFill>
                        </a:rPr>
                        <a:t>Phase 3</a:t>
                      </a:r>
                      <a:endParaRPr lang="en-US" dirty="0">
                        <a:solidFill>
                          <a:srgbClr val="0070C0"/>
                        </a:solidFill>
                      </a:endParaRPr>
                    </a:p>
                  </a:txBody>
                  <a:tcPr>
                    <a:solidFill>
                      <a:schemeClr val="bg1"/>
                    </a:solidFill>
                  </a:tcPr>
                </a:tc>
                <a:tc>
                  <a:txBody>
                    <a:bodyPr/>
                    <a:lstStyle/>
                    <a:p>
                      <a:r>
                        <a:rPr lang="en-US" dirty="0" smtClean="0">
                          <a:solidFill>
                            <a:schemeClr val="tx1"/>
                          </a:solidFill>
                        </a:rPr>
                        <a:t>Passenger is in the vehicle</a:t>
                      </a:r>
                      <a:endParaRPr lang="en-US" dirty="0">
                        <a:solidFill>
                          <a:schemeClr val="tx1"/>
                        </a:solidFill>
                      </a:endParaRPr>
                    </a:p>
                  </a:txBody>
                  <a:tcPr>
                    <a:solidFill>
                      <a:schemeClr val="accent4">
                        <a:lumMod val="20000"/>
                        <a:lumOff val="80000"/>
                      </a:schemeClr>
                    </a:solidFill>
                  </a:tcPr>
                </a:tc>
              </a:tr>
            </a:tbl>
          </a:graphicData>
        </a:graphic>
      </p:graphicFrame>
      <p:sp>
        <p:nvSpPr>
          <p:cNvPr id="10" name="Rectangle 9"/>
          <p:cNvSpPr/>
          <p:nvPr/>
        </p:nvSpPr>
        <p:spPr>
          <a:xfrm>
            <a:off x="228600" y="347135"/>
            <a:ext cx="2971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2"/>
                </a:solidFill>
              </a:rPr>
              <a:t>Ride Sharing </a:t>
            </a:r>
          </a:p>
          <a:p>
            <a:r>
              <a:rPr lang="en-US" sz="2000" dirty="0" smtClean="0">
                <a:solidFill>
                  <a:schemeClr val="tx2"/>
                </a:solidFill>
              </a:rPr>
              <a:t>……Exposure</a:t>
            </a:r>
            <a:endParaRPr lang="en-US" sz="2000" dirty="0">
              <a:solidFill>
                <a:schemeClr val="tx2"/>
              </a:solidFill>
            </a:endParaRPr>
          </a:p>
        </p:txBody>
      </p:sp>
      <p:sp>
        <p:nvSpPr>
          <p:cNvPr id="11" name="Isosceles Triangle 10"/>
          <p:cNvSpPr/>
          <p:nvPr/>
        </p:nvSpPr>
        <p:spPr>
          <a:xfrm flipV="1">
            <a:off x="448733" y="3894667"/>
            <a:ext cx="8229600" cy="762000"/>
          </a:xfrm>
          <a:prstGeom prst="triangle">
            <a:avLst/>
          </a:prstGeom>
          <a:solidFill>
            <a:schemeClr val="bg1"/>
          </a:solidFill>
          <a:ln>
            <a:solidFill>
              <a:srgbClr val="0070C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33400" y="4876800"/>
            <a:ext cx="8153400" cy="9144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Coverage Issues: WC and Liability Exposure Varies by Status</a:t>
            </a:r>
          </a:p>
        </p:txBody>
      </p:sp>
      <p:sp>
        <p:nvSpPr>
          <p:cNvPr id="8" name="Rectangle 7"/>
          <p:cNvSpPr/>
          <p:nvPr/>
        </p:nvSpPr>
        <p:spPr>
          <a:xfrm>
            <a:off x="533400" y="5791200"/>
            <a:ext cx="8153400" cy="9144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Increasing Number of States are Considering or Have Passed Regulations for TNCs</a:t>
            </a:r>
          </a:p>
        </p:txBody>
      </p:sp>
    </p:spTree>
    <p:extLst>
      <p:ext uri="{BB962C8B-B14F-4D97-AF65-F5344CB8AC3E}">
        <p14:creationId xmlns:p14="http://schemas.microsoft.com/office/powerpoint/2010/main" val="3128281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3914" y="292269"/>
            <a:ext cx="4724400" cy="1015663"/>
          </a:xfrm>
          <a:prstGeom prst="rect">
            <a:avLst/>
          </a:prstGeom>
        </p:spPr>
        <p:txBody>
          <a:bodyPr wrap="square">
            <a:spAutoFit/>
          </a:bodyPr>
          <a:lstStyle/>
          <a:p>
            <a:r>
              <a:rPr lang="en-US" sz="2000" dirty="0" smtClean="0">
                <a:solidFill>
                  <a:schemeClr val="tx2"/>
                </a:solidFill>
              </a:rPr>
              <a:t>Ride Sharing </a:t>
            </a:r>
          </a:p>
          <a:p>
            <a:r>
              <a:rPr lang="en-US" sz="2000" dirty="0" smtClean="0">
                <a:solidFill>
                  <a:schemeClr val="tx2"/>
                </a:solidFill>
              </a:rPr>
              <a:t>……Coverage Issues</a:t>
            </a:r>
          </a:p>
          <a:p>
            <a:endParaRPr lang="en-US" sz="2000" dirty="0">
              <a:solidFill>
                <a:schemeClr val="tx2"/>
              </a:solidFill>
            </a:endParaRPr>
          </a:p>
        </p:txBody>
      </p:sp>
      <p:sp>
        <p:nvSpPr>
          <p:cNvPr id="7" name="Rectangle 6"/>
          <p:cNvSpPr/>
          <p:nvPr/>
        </p:nvSpPr>
        <p:spPr>
          <a:xfrm>
            <a:off x="2590800" y="1981200"/>
            <a:ext cx="6324600" cy="6096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q"/>
            </a:pPr>
            <a:r>
              <a:rPr lang="en-US" dirty="0" smtClean="0">
                <a:solidFill>
                  <a:srgbClr val="0070C0"/>
                </a:solidFill>
              </a:rPr>
              <a:t>Integrity of Standard Auto Policy Livery Exclusion</a:t>
            </a:r>
          </a:p>
          <a:p>
            <a:pPr marL="342900" indent="-342900">
              <a:buFont typeface="Wingdings" pitchFamily="2" charset="2"/>
              <a:buChar char="q"/>
            </a:pPr>
            <a:r>
              <a:rPr lang="en-US" dirty="0" smtClean="0">
                <a:solidFill>
                  <a:srgbClr val="0070C0"/>
                </a:solidFill>
              </a:rPr>
              <a:t>What, if any, Coverage is granted to the Car Owner?</a:t>
            </a:r>
            <a:endParaRPr lang="en-US" dirty="0">
              <a:solidFill>
                <a:srgbClr val="0070C0"/>
              </a:solidFill>
            </a:endParaRPr>
          </a:p>
        </p:txBody>
      </p:sp>
      <p:sp>
        <p:nvSpPr>
          <p:cNvPr id="8" name="Rectangle 7"/>
          <p:cNvSpPr/>
          <p:nvPr/>
        </p:nvSpPr>
        <p:spPr>
          <a:xfrm>
            <a:off x="2590800" y="4343400"/>
            <a:ext cx="6324600"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Is Coverage consistent with State Ridesharing (TNC) Law?</a:t>
            </a:r>
            <a:endParaRPr lang="en-US" dirty="0">
              <a:solidFill>
                <a:srgbClr val="0070C0"/>
              </a:solidFill>
            </a:endParaRPr>
          </a:p>
        </p:txBody>
      </p:sp>
      <p:sp>
        <p:nvSpPr>
          <p:cNvPr id="10" name="Rectangle 9"/>
          <p:cNvSpPr/>
          <p:nvPr/>
        </p:nvSpPr>
        <p:spPr>
          <a:xfrm>
            <a:off x="2590800" y="2819400"/>
            <a:ext cx="6324600" cy="6096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q"/>
            </a:pPr>
            <a:r>
              <a:rPr lang="en-US" dirty="0" smtClean="0">
                <a:solidFill>
                  <a:srgbClr val="0070C0"/>
                </a:solidFill>
              </a:rPr>
              <a:t>When does TNC Coverage Apply?</a:t>
            </a:r>
          </a:p>
          <a:p>
            <a:pPr marL="800100" lvl="1" indent="-342900">
              <a:buFont typeface="Wingdings" pitchFamily="2" charset="2"/>
              <a:buChar char="q"/>
            </a:pPr>
            <a:r>
              <a:rPr lang="en-US" dirty="0" smtClean="0">
                <a:solidFill>
                  <a:srgbClr val="0070C0"/>
                </a:solidFill>
              </a:rPr>
              <a:t>Are there any restrictions?</a:t>
            </a:r>
            <a:endParaRPr lang="en-US" dirty="0">
              <a:solidFill>
                <a:srgbClr val="0070C0"/>
              </a:solidFill>
            </a:endParaRPr>
          </a:p>
        </p:txBody>
      </p:sp>
      <p:sp>
        <p:nvSpPr>
          <p:cNvPr id="11" name="Rectangle 10"/>
          <p:cNvSpPr/>
          <p:nvPr/>
        </p:nvSpPr>
        <p:spPr>
          <a:xfrm>
            <a:off x="2605216" y="3581400"/>
            <a:ext cx="6310184" cy="6096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Whose Coverage is Primary : Car Owner or TNC?</a:t>
            </a:r>
            <a:endParaRPr lang="en-US" dirty="0">
              <a:solidFill>
                <a:srgbClr val="0070C0"/>
              </a:solidFill>
            </a:endParaRPr>
          </a:p>
        </p:txBody>
      </p:sp>
      <p:sp>
        <p:nvSpPr>
          <p:cNvPr id="13" name="Rectangle 12"/>
          <p:cNvSpPr/>
          <p:nvPr/>
        </p:nvSpPr>
        <p:spPr>
          <a:xfrm>
            <a:off x="228600" y="1943100"/>
            <a:ext cx="2286000" cy="14478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Auto </a:t>
            </a:r>
            <a:endParaRPr lang="en-US" sz="2400" dirty="0"/>
          </a:p>
        </p:txBody>
      </p:sp>
      <p:sp>
        <p:nvSpPr>
          <p:cNvPr id="14" name="Rectangle 13"/>
          <p:cNvSpPr/>
          <p:nvPr/>
        </p:nvSpPr>
        <p:spPr>
          <a:xfrm>
            <a:off x="293914" y="1219200"/>
            <a:ext cx="8545286" cy="6858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 addition to Typical Accident Based Issues (e.g., Fault)</a:t>
            </a:r>
            <a:endParaRPr lang="en-US" sz="2000" dirty="0"/>
          </a:p>
        </p:txBody>
      </p:sp>
      <p:sp>
        <p:nvSpPr>
          <p:cNvPr id="15" name="Rectangle 14"/>
          <p:cNvSpPr/>
          <p:nvPr/>
        </p:nvSpPr>
        <p:spPr>
          <a:xfrm>
            <a:off x="6641690" y="4992087"/>
            <a:ext cx="2286000" cy="16764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Workers</a:t>
            </a:r>
          </a:p>
          <a:p>
            <a:pPr algn="ctr"/>
            <a:r>
              <a:rPr lang="en-US" sz="2400" dirty="0" smtClean="0"/>
              <a:t>Compensation</a:t>
            </a:r>
            <a:endParaRPr lang="en-US" sz="2400" dirty="0"/>
          </a:p>
        </p:txBody>
      </p:sp>
      <p:sp>
        <p:nvSpPr>
          <p:cNvPr id="16" name="Rectangle 15"/>
          <p:cNvSpPr/>
          <p:nvPr/>
        </p:nvSpPr>
        <p:spPr>
          <a:xfrm>
            <a:off x="228600" y="5067300"/>
            <a:ext cx="6324600" cy="1600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q"/>
            </a:pPr>
            <a:r>
              <a:rPr lang="en-US" dirty="0">
                <a:solidFill>
                  <a:srgbClr val="0070C0"/>
                </a:solidFill>
              </a:rPr>
              <a:t>Are the Drivers Employees or Independent Contractors?</a:t>
            </a:r>
          </a:p>
          <a:p>
            <a:pPr marL="342900" indent="-342900">
              <a:buFont typeface="Wingdings" pitchFamily="2" charset="2"/>
              <a:buChar char="q"/>
            </a:pPr>
            <a:r>
              <a:rPr lang="en-US" dirty="0">
                <a:solidFill>
                  <a:srgbClr val="0070C0"/>
                </a:solidFill>
              </a:rPr>
              <a:t>Are TNCs just Technology Platforms or Employers</a:t>
            </a:r>
          </a:p>
          <a:p>
            <a:pPr marL="342900" indent="-342900">
              <a:buFont typeface="Wingdings" pitchFamily="2" charset="2"/>
              <a:buChar char="q"/>
            </a:pPr>
            <a:r>
              <a:rPr lang="en-US" dirty="0">
                <a:solidFill>
                  <a:srgbClr val="0070C0"/>
                </a:solidFill>
              </a:rPr>
              <a:t>Does it vary based </a:t>
            </a:r>
            <a:r>
              <a:rPr lang="en-US" dirty="0" smtClean="0">
                <a:solidFill>
                  <a:srgbClr val="0070C0"/>
                </a:solidFill>
              </a:rPr>
              <a:t>on </a:t>
            </a:r>
            <a:r>
              <a:rPr lang="en-US" dirty="0">
                <a:solidFill>
                  <a:srgbClr val="0070C0"/>
                </a:solidFill>
              </a:rPr>
              <a:t>when in the process the Drivers are injured? </a:t>
            </a:r>
          </a:p>
          <a:p>
            <a:pPr marL="342900" indent="-342900">
              <a:buFont typeface="Wingdings" pitchFamily="2" charset="2"/>
              <a:buChar char="q"/>
            </a:pPr>
            <a:r>
              <a:rPr lang="en-US" dirty="0">
                <a:solidFill>
                  <a:srgbClr val="0070C0"/>
                </a:solidFill>
              </a:rPr>
              <a:t>Does it matter how many hours the Driver is connected?</a:t>
            </a:r>
          </a:p>
          <a:p>
            <a:pPr marL="342900" indent="-342900">
              <a:buFont typeface="Wingdings" pitchFamily="2" charset="2"/>
              <a:buChar char="q"/>
            </a:pPr>
            <a:r>
              <a:rPr lang="en-US" dirty="0">
                <a:solidFill>
                  <a:srgbClr val="0070C0"/>
                </a:solidFill>
              </a:rPr>
              <a:t>Does it matter if the Driver has another Full Time Job</a:t>
            </a:r>
          </a:p>
        </p:txBody>
      </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58" t="9886" r="17090" b="1959"/>
          <a:stretch/>
        </p:blipFill>
        <p:spPr bwMode="auto">
          <a:xfrm>
            <a:off x="533400" y="3048000"/>
            <a:ext cx="1676400" cy="1962150"/>
          </a:xfrm>
          <a:prstGeom prst="rect">
            <a:avLst/>
          </a:prstGeom>
          <a:noFill/>
        </p:spPr>
      </p:pic>
    </p:spTree>
    <p:extLst>
      <p:ext uri="{BB962C8B-B14F-4D97-AF65-F5344CB8AC3E}">
        <p14:creationId xmlns:p14="http://schemas.microsoft.com/office/powerpoint/2010/main" val="2093202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0789" y="267292"/>
            <a:ext cx="4724400" cy="1015663"/>
          </a:xfrm>
          <a:prstGeom prst="rect">
            <a:avLst/>
          </a:prstGeom>
        </p:spPr>
        <p:txBody>
          <a:bodyPr wrap="square">
            <a:spAutoFit/>
          </a:bodyPr>
          <a:lstStyle/>
          <a:p>
            <a:r>
              <a:rPr lang="en-US" sz="2000" dirty="0" smtClean="0">
                <a:solidFill>
                  <a:schemeClr val="tx2"/>
                </a:solidFill>
              </a:rPr>
              <a:t>Ride Sharing</a:t>
            </a:r>
          </a:p>
          <a:p>
            <a:r>
              <a:rPr lang="en-US" sz="2000" dirty="0" smtClean="0">
                <a:solidFill>
                  <a:schemeClr val="tx2"/>
                </a:solidFill>
              </a:rPr>
              <a:t>…..Legal Issues </a:t>
            </a:r>
          </a:p>
          <a:p>
            <a:endParaRPr lang="en-US" sz="2000" dirty="0">
              <a:solidFill>
                <a:schemeClr val="tx2"/>
              </a:solidFill>
            </a:endParaRPr>
          </a:p>
        </p:txBody>
      </p:sp>
      <p:sp>
        <p:nvSpPr>
          <p:cNvPr id="7" name="Rectangle 6"/>
          <p:cNvSpPr/>
          <p:nvPr/>
        </p:nvSpPr>
        <p:spPr>
          <a:xfrm>
            <a:off x="3729789" y="1739028"/>
            <a:ext cx="5029200" cy="20428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CA Fines UBER $7.6M: Potential Discrimination</a:t>
            </a:r>
          </a:p>
          <a:p>
            <a:pPr marL="285750" indent="-285750">
              <a:buFont typeface="Wingdings" panose="05000000000000000000" pitchFamily="2" charset="2"/>
              <a:buChar char="q"/>
            </a:pPr>
            <a:r>
              <a:rPr lang="en-US" sz="1600" dirty="0" smtClean="0">
                <a:solidFill>
                  <a:srgbClr val="0070C0"/>
                </a:solidFill>
              </a:rPr>
              <a:t>Failing to report information to the state (as required by law) on </a:t>
            </a:r>
            <a:r>
              <a:rPr lang="en-US" sz="1600" dirty="0">
                <a:solidFill>
                  <a:srgbClr val="0070C0"/>
                </a:solidFill>
              </a:rPr>
              <a:t>driver safety, </a:t>
            </a:r>
            <a:r>
              <a:rPr lang="en-US" sz="1600" dirty="0" smtClean="0">
                <a:solidFill>
                  <a:srgbClr val="0070C0"/>
                </a:solidFill>
              </a:rPr>
              <a:t>and access </a:t>
            </a:r>
            <a:r>
              <a:rPr lang="en-US" sz="1600" dirty="0">
                <a:solidFill>
                  <a:srgbClr val="0070C0"/>
                </a:solidFill>
              </a:rPr>
              <a:t>for people with disabilities and how it was serving neighborhoods by Zip </a:t>
            </a:r>
            <a:r>
              <a:rPr lang="en-US" sz="1600" dirty="0" smtClean="0">
                <a:solidFill>
                  <a:srgbClr val="0070C0"/>
                </a:solidFill>
              </a:rPr>
              <a:t>code (monitoring discriminatory practices) </a:t>
            </a:r>
          </a:p>
        </p:txBody>
      </p:sp>
      <p:sp>
        <p:nvSpPr>
          <p:cNvPr id="11" name="Rectangle 10"/>
          <p:cNvSpPr/>
          <p:nvPr/>
        </p:nvSpPr>
        <p:spPr>
          <a:xfrm>
            <a:off x="300789" y="4073902"/>
            <a:ext cx="3737811" cy="6096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UBER Fined $20K: Data Breach</a:t>
            </a:r>
          </a:p>
          <a:p>
            <a:pPr marL="285750" indent="-285750">
              <a:buFont typeface="Wingdings" panose="05000000000000000000" pitchFamily="2" charset="2"/>
              <a:buChar char="q"/>
            </a:pPr>
            <a:r>
              <a:rPr lang="en-US" sz="1600" dirty="0" smtClean="0">
                <a:solidFill>
                  <a:srgbClr val="0070C0"/>
                </a:solidFill>
              </a:rPr>
              <a:t>Delayed Data Breach Notification </a:t>
            </a:r>
            <a:endParaRPr lang="en-US" sz="1600" dirty="0">
              <a:solidFill>
                <a:srgbClr val="0070C0"/>
              </a:solidFill>
            </a:endParaRPr>
          </a:p>
        </p:txBody>
      </p:sp>
      <p:sp>
        <p:nvSpPr>
          <p:cNvPr id="14" name="Rectangle 13"/>
          <p:cNvSpPr/>
          <p:nvPr/>
        </p:nvSpPr>
        <p:spPr>
          <a:xfrm>
            <a:off x="304800" y="1219200"/>
            <a:ext cx="8534400" cy="5118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Some Legal Issues of Note……Possible Precursor to Insurance Claims</a:t>
            </a:r>
            <a:endParaRPr lang="en-US" sz="2000" dirty="0"/>
          </a:p>
        </p:txBody>
      </p:sp>
      <p:sp>
        <p:nvSpPr>
          <p:cNvPr id="19" name="Rectangle 18"/>
          <p:cNvSpPr/>
          <p:nvPr/>
        </p:nvSpPr>
        <p:spPr>
          <a:xfrm>
            <a:off x="4724399" y="5197597"/>
            <a:ext cx="4110789" cy="1355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UBER Leaves Alaska</a:t>
            </a:r>
          </a:p>
          <a:p>
            <a:pPr marL="285750" indent="-285750">
              <a:buFont typeface="Wingdings" panose="05000000000000000000" pitchFamily="2" charset="2"/>
              <a:buChar char="q"/>
            </a:pPr>
            <a:r>
              <a:rPr lang="en-US" sz="1600" dirty="0" smtClean="0">
                <a:solidFill>
                  <a:srgbClr val="0070C0"/>
                </a:solidFill>
              </a:rPr>
              <a:t>Paid $78K to WC Guarantee Fund after the state decaled UBER Drivers are Employees</a:t>
            </a:r>
            <a:endParaRPr lang="en-US" sz="1600" dirty="0">
              <a:solidFill>
                <a:srgbClr val="0070C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095" y="3868490"/>
            <a:ext cx="1252728" cy="12425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789" y="1879767"/>
            <a:ext cx="3356811" cy="1902123"/>
          </a:xfrm>
          <a:prstGeom prst="rect">
            <a:avLst/>
          </a:prstGeom>
        </p:spPr>
      </p:pic>
      <p:pic>
        <p:nvPicPr>
          <p:cNvPr id="6" name="Picture 5"/>
          <p:cNvPicPr>
            <a:picLocks noChangeAspect="1"/>
          </p:cNvPicPr>
          <p:nvPr/>
        </p:nvPicPr>
        <p:blipFill>
          <a:blip r:embed="rId5"/>
          <a:stretch>
            <a:fillRect/>
          </a:stretch>
        </p:blipFill>
        <p:spPr>
          <a:xfrm>
            <a:off x="1021932" y="4961436"/>
            <a:ext cx="3282114" cy="1652632"/>
          </a:xfrm>
          <a:prstGeom prst="rect">
            <a:avLst/>
          </a:prstGeom>
        </p:spPr>
      </p:pic>
      <p:sp>
        <p:nvSpPr>
          <p:cNvPr id="8" name="Rectangle 7"/>
          <p:cNvSpPr/>
          <p:nvPr/>
        </p:nvSpPr>
        <p:spPr>
          <a:xfrm>
            <a:off x="2527806" y="6367847"/>
            <a:ext cx="1417376" cy="246221"/>
          </a:xfrm>
          <a:prstGeom prst="rect">
            <a:avLst/>
          </a:prstGeom>
        </p:spPr>
        <p:txBody>
          <a:bodyPr wrap="none">
            <a:spAutoFit/>
          </a:bodyPr>
          <a:lstStyle/>
          <a:p>
            <a:r>
              <a:rPr lang="en-US" sz="1000" dirty="0"/>
              <a:t>http://alaska-map.org/</a:t>
            </a:r>
          </a:p>
        </p:txBody>
      </p:sp>
    </p:spTree>
    <p:extLst>
      <p:ext uri="{BB962C8B-B14F-4D97-AF65-F5344CB8AC3E}">
        <p14:creationId xmlns:p14="http://schemas.microsoft.com/office/powerpoint/2010/main" val="3238920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59009"/>
            <a:ext cx="4724400" cy="1015663"/>
          </a:xfrm>
          <a:prstGeom prst="rect">
            <a:avLst/>
          </a:prstGeom>
        </p:spPr>
        <p:txBody>
          <a:bodyPr wrap="square">
            <a:spAutoFit/>
          </a:bodyPr>
          <a:lstStyle/>
          <a:p>
            <a:r>
              <a:rPr lang="en-US" sz="2000" dirty="0" smtClean="0">
                <a:solidFill>
                  <a:schemeClr val="tx2"/>
                </a:solidFill>
              </a:rPr>
              <a:t>Ride Sharing</a:t>
            </a:r>
          </a:p>
          <a:p>
            <a:r>
              <a:rPr lang="en-US" sz="2000" dirty="0" smtClean="0">
                <a:solidFill>
                  <a:schemeClr val="tx2"/>
                </a:solidFill>
              </a:rPr>
              <a:t>…..WC Legal Issues </a:t>
            </a:r>
          </a:p>
          <a:p>
            <a:endParaRPr lang="en-US" sz="2000" dirty="0">
              <a:solidFill>
                <a:schemeClr val="tx2"/>
              </a:solidFill>
            </a:endParaRPr>
          </a:p>
        </p:txBody>
      </p:sp>
      <p:sp>
        <p:nvSpPr>
          <p:cNvPr id="7" name="Rectangle 6"/>
          <p:cNvSpPr/>
          <p:nvPr/>
        </p:nvSpPr>
        <p:spPr>
          <a:xfrm>
            <a:off x="324853" y="4953000"/>
            <a:ext cx="8534400" cy="1676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0000"/>
                </a:solidFill>
              </a:rPr>
              <a:t>Lyft</a:t>
            </a:r>
            <a:r>
              <a:rPr lang="en-US" dirty="0" smtClean="0">
                <a:solidFill>
                  <a:srgbClr val="FF0000"/>
                </a:solidFill>
              </a:rPr>
              <a:t> </a:t>
            </a:r>
            <a:r>
              <a:rPr lang="en-US" dirty="0">
                <a:solidFill>
                  <a:srgbClr val="FF0000"/>
                </a:solidFill>
              </a:rPr>
              <a:t>– </a:t>
            </a:r>
            <a:r>
              <a:rPr lang="en-US" b="1" dirty="0">
                <a:solidFill>
                  <a:srgbClr val="FF0000"/>
                </a:solidFill>
              </a:rPr>
              <a:t>Settled </a:t>
            </a:r>
            <a:r>
              <a:rPr lang="en-US" b="1" dirty="0" smtClean="0">
                <a:solidFill>
                  <a:srgbClr val="FF0000"/>
                </a:solidFill>
              </a:rPr>
              <a:t>employment </a:t>
            </a:r>
            <a:r>
              <a:rPr lang="en-US" b="1" dirty="0">
                <a:solidFill>
                  <a:srgbClr val="FF0000"/>
                </a:solidFill>
              </a:rPr>
              <a:t>class </a:t>
            </a:r>
            <a:r>
              <a:rPr lang="en-US" b="1" dirty="0" smtClean="0">
                <a:solidFill>
                  <a:srgbClr val="FF0000"/>
                </a:solidFill>
              </a:rPr>
              <a:t>action </a:t>
            </a:r>
            <a:r>
              <a:rPr lang="en-US" b="1" dirty="0">
                <a:solidFill>
                  <a:srgbClr val="FF0000"/>
                </a:solidFill>
              </a:rPr>
              <a:t>(subject to court approval</a:t>
            </a:r>
            <a:r>
              <a:rPr lang="en-US" b="1" dirty="0" smtClean="0">
                <a:solidFill>
                  <a:srgbClr val="FF0000"/>
                </a:solidFill>
              </a:rPr>
              <a:t>): </a:t>
            </a:r>
          </a:p>
          <a:p>
            <a:pPr marL="342900" indent="-342900">
              <a:buFont typeface="Wingdings" pitchFamily="2" charset="2"/>
              <a:buChar char="q"/>
            </a:pPr>
            <a:r>
              <a:rPr lang="en-US" dirty="0" smtClean="0">
                <a:solidFill>
                  <a:srgbClr val="0070C0"/>
                </a:solidFill>
              </a:rPr>
              <a:t>$12.25m; </a:t>
            </a:r>
          </a:p>
          <a:p>
            <a:pPr marL="342900" indent="-342900">
              <a:buFont typeface="Wingdings" pitchFamily="2" charset="2"/>
              <a:buChar char="q"/>
            </a:pPr>
            <a:r>
              <a:rPr lang="en-US" dirty="0" smtClean="0">
                <a:solidFill>
                  <a:srgbClr val="0070C0"/>
                </a:solidFill>
              </a:rPr>
              <a:t>Will </a:t>
            </a:r>
            <a:r>
              <a:rPr lang="en-US" dirty="0">
                <a:solidFill>
                  <a:srgbClr val="0070C0"/>
                </a:solidFill>
              </a:rPr>
              <a:t>amend terms </a:t>
            </a:r>
            <a:r>
              <a:rPr lang="en-US" dirty="0" smtClean="0">
                <a:solidFill>
                  <a:srgbClr val="0070C0"/>
                </a:solidFill>
              </a:rPr>
              <a:t>of </a:t>
            </a:r>
            <a:r>
              <a:rPr lang="en-US" dirty="0">
                <a:solidFill>
                  <a:srgbClr val="0070C0"/>
                </a:solidFill>
              </a:rPr>
              <a:t>contract with drivers to be consistent with the definition of a “Contractor” – drivers can’t be fired at will (only for cause); </a:t>
            </a:r>
            <a:endParaRPr lang="en-US" dirty="0" smtClean="0">
              <a:solidFill>
                <a:srgbClr val="0070C0"/>
              </a:solidFill>
            </a:endParaRPr>
          </a:p>
          <a:p>
            <a:pPr marL="342900" indent="-342900">
              <a:buFont typeface="Wingdings" pitchFamily="2" charset="2"/>
              <a:buChar char="q"/>
            </a:pPr>
            <a:r>
              <a:rPr lang="en-US" dirty="0" smtClean="0">
                <a:solidFill>
                  <a:srgbClr val="0070C0"/>
                </a:solidFill>
              </a:rPr>
              <a:t>Deactivation </a:t>
            </a:r>
            <a:r>
              <a:rPr lang="en-US" dirty="0">
                <a:solidFill>
                  <a:srgbClr val="0070C0"/>
                </a:solidFill>
              </a:rPr>
              <a:t>and </a:t>
            </a:r>
            <a:r>
              <a:rPr lang="en-US" dirty="0" smtClean="0">
                <a:solidFill>
                  <a:srgbClr val="0070C0"/>
                </a:solidFill>
              </a:rPr>
              <a:t>Pay </a:t>
            </a:r>
            <a:r>
              <a:rPr lang="en-US" dirty="0">
                <a:solidFill>
                  <a:srgbClr val="0070C0"/>
                </a:solidFill>
              </a:rPr>
              <a:t>issues subject to </a:t>
            </a:r>
            <a:r>
              <a:rPr lang="en-US" dirty="0" smtClean="0">
                <a:solidFill>
                  <a:srgbClr val="0070C0"/>
                </a:solidFill>
              </a:rPr>
              <a:t>arbitration</a:t>
            </a:r>
          </a:p>
          <a:p>
            <a:pPr marL="342900" indent="-342900">
              <a:buFont typeface="Wingdings" pitchFamily="2" charset="2"/>
              <a:buChar char="q"/>
            </a:pPr>
            <a:r>
              <a:rPr lang="en-US" dirty="0" smtClean="0">
                <a:solidFill>
                  <a:srgbClr val="FF0000"/>
                </a:solidFill>
              </a:rPr>
              <a:t>…</a:t>
            </a:r>
            <a:r>
              <a:rPr lang="en-US" dirty="0">
                <a:solidFill>
                  <a:srgbClr val="FF0000"/>
                </a:solidFill>
              </a:rPr>
              <a:t>impact on Uber case unknown.</a:t>
            </a:r>
          </a:p>
        </p:txBody>
      </p:sp>
      <p:sp>
        <p:nvSpPr>
          <p:cNvPr id="14" name="Rectangle 13"/>
          <p:cNvSpPr/>
          <p:nvPr/>
        </p:nvSpPr>
        <p:spPr>
          <a:xfrm>
            <a:off x="304800" y="1219200"/>
            <a:ext cx="8534400" cy="5118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Some Legal Issues of Note……Possible Precursor to Insurance Claims</a:t>
            </a:r>
            <a:endParaRPr lang="en-US" sz="2000" dirty="0"/>
          </a:p>
        </p:txBody>
      </p:sp>
      <p:sp>
        <p:nvSpPr>
          <p:cNvPr id="6" name="Rectangle 5"/>
          <p:cNvSpPr/>
          <p:nvPr/>
        </p:nvSpPr>
        <p:spPr>
          <a:xfrm>
            <a:off x="324853" y="1832812"/>
            <a:ext cx="8534400" cy="31201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0000"/>
                </a:solidFill>
              </a:rPr>
              <a:t>UBER CA Driver Class Action (Driver Status) </a:t>
            </a:r>
          </a:p>
          <a:p>
            <a:pPr marL="285750" indent="-285750">
              <a:buFont typeface="Wingdings" panose="05000000000000000000" pitchFamily="2" charset="2"/>
              <a:buChar char="q"/>
            </a:pPr>
            <a:r>
              <a:rPr lang="en-US" sz="1600" dirty="0" smtClean="0">
                <a:solidFill>
                  <a:srgbClr val="0070C0"/>
                </a:solidFill>
              </a:rPr>
              <a:t>Drivers Sue Uber contending they are employees not independent contractors – entitled to reimbursement of expenses (e.g., gas and vehicle maintenance)…</a:t>
            </a:r>
            <a:r>
              <a:rPr lang="en-US" sz="1600" dirty="0" smtClean="0">
                <a:solidFill>
                  <a:srgbClr val="FF0000"/>
                </a:solidFill>
              </a:rPr>
              <a:t>but would also possibly lead to a requirement to pay social security taxes, provide WC, etc.</a:t>
            </a:r>
          </a:p>
          <a:p>
            <a:pPr marL="285750" indent="-285750">
              <a:buFont typeface="Wingdings" panose="05000000000000000000" pitchFamily="2" charset="2"/>
              <a:buChar char="q"/>
            </a:pPr>
            <a:r>
              <a:rPr lang="en-US" sz="1600" dirty="0" smtClean="0">
                <a:solidFill>
                  <a:srgbClr val="0070C0"/>
                </a:solidFill>
              </a:rPr>
              <a:t>Pending…Could result in Fundamental Change to the “Sharing” Business Model …</a:t>
            </a:r>
            <a:r>
              <a:rPr lang="en-US" sz="1600" b="1" dirty="0" smtClean="0">
                <a:solidFill>
                  <a:srgbClr val="0070C0"/>
                </a:solidFill>
              </a:rPr>
              <a:t> </a:t>
            </a:r>
          </a:p>
          <a:p>
            <a:pPr marL="285750" indent="-285750">
              <a:buFont typeface="Wingdings" panose="05000000000000000000" pitchFamily="2" charset="2"/>
              <a:buChar char="q"/>
            </a:pPr>
            <a:r>
              <a:rPr lang="en-US" sz="1600" dirty="0">
                <a:solidFill>
                  <a:srgbClr val="0070C0"/>
                </a:solidFill>
              </a:rPr>
              <a:t>San Francisco Federal Judge allowed and expanded Class Action </a:t>
            </a:r>
            <a:r>
              <a:rPr lang="en-US" sz="1600" dirty="0" smtClean="0">
                <a:solidFill>
                  <a:srgbClr val="0070C0"/>
                </a:solidFill>
              </a:rPr>
              <a:t>to </a:t>
            </a:r>
            <a:r>
              <a:rPr lang="en-US" sz="1600" dirty="0">
                <a:solidFill>
                  <a:srgbClr val="0070C0"/>
                </a:solidFill>
              </a:rPr>
              <a:t>proceed. Trial set for Summer, 2016 </a:t>
            </a:r>
            <a:endParaRPr lang="en-US" sz="1600" dirty="0" smtClean="0">
              <a:solidFill>
                <a:srgbClr val="0070C0"/>
              </a:solidFill>
            </a:endParaRPr>
          </a:p>
          <a:p>
            <a:pPr marL="285750" indent="-285750">
              <a:buFont typeface="Wingdings" panose="05000000000000000000" pitchFamily="2" charset="2"/>
              <a:buChar char="q"/>
            </a:pPr>
            <a:r>
              <a:rPr lang="en-US" sz="1600" b="1" dirty="0">
                <a:solidFill>
                  <a:srgbClr val="0070C0"/>
                </a:solidFill>
              </a:rPr>
              <a:t>CA Legal Presumption: Workers are Employees unless proven otherwise:</a:t>
            </a:r>
          </a:p>
          <a:p>
            <a:pPr marL="285750" indent="-285750">
              <a:buFont typeface="Wingdings" panose="05000000000000000000" pitchFamily="2" charset="2"/>
              <a:buChar char="q"/>
            </a:pPr>
            <a:r>
              <a:rPr lang="en-US" sz="1200" dirty="0" smtClean="0">
                <a:solidFill>
                  <a:srgbClr val="FF0000"/>
                </a:solidFill>
              </a:rPr>
              <a:t>(7/15 </a:t>
            </a:r>
            <a:r>
              <a:rPr lang="en-US" sz="1200" dirty="0">
                <a:solidFill>
                  <a:srgbClr val="FF0000"/>
                </a:solidFill>
              </a:rPr>
              <a:t>Dept of Labor issued an interpretive memo indicating that the DOL feels most workers classified as Ind. Contractors are really employees under the Fair </a:t>
            </a:r>
            <a:r>
              <a:rPr lang="en-US" sz="1200" dirty="0" smtClean="0">
                <a:solidFill>
                  <a:srgbClr val="FF0000"/>
                </a:solidFill>
              </a:rPr>
              <a:t>Labor </a:t>
            </a:r>
            <a:r>
              <a:rPr lang="en-US" sz="1200" dirty="0">
                <a:solidFill>
                  <a:srgbClr val="FF0000"/>
                </a:solidFill>
              </a:rPr>
              <a:t>Standards </a:t>
            </a:r>
            <a:r>
              <a:rPr lang="en-US" sz="1200" dirty="0" smtClean="0">
                <a:solidFill>
                  <a:srgbClr val="FF0000"/>
                </a:solidFill>
              </a:rPr>
              <a:t>Act </a:t>
            </a:r>
            <a:r>
              <a:rPr lang="en-US" sz="1200" dirty="0">
                <a:solidFill>
                  <a:srgbClr val="FF0000"/>
                </a:solidFill>
              </a:rPr>
              <a:t>broad definitions) </a:t>
            </a:r>
            <a:endParaRPr lang="en-US" sz="1200" dirty="0" smtClean="0">
              <a:solidFill>
                <a:srgbClr val="FF0000"/>
              </a:solidFill>
            </a:endParaRPr>
          </a:p>
          <a:p>
            <a:pPr marL="285750" indent="-285750">
              <a:buFont typeface="Wingdings" panose="05000000000000000000" pitchFamily="2" charset="2"/>
              <a:buChar char="q"/>
            </a:pPr>
            <a:r>
              <a:rPr lang="en-US" sz="1600" dirty="0" smtClean="0">
                <a:solidFill>
                  <a:srgbClr val="0070C0"/>
                </a:solidFill>
              </a:rPr>
              <a:t>Some </a:t>
            </a:r>
            <a:r>
              <a:rPr lang="en-US" sz="1600" dirty="0">
                <a:solidFill>
                  <a:srgbClr val="0070C0"/>
                </a:solidFill>
              </a:rPr>
              <a:t>tests Courts will </a:t>
            </a:r>
            <a:r>
              <a:rPr lang="en-US" sz="1600" dirty="0" smtClean="0">
                <a:solidFill>
                  <a:srgbClr val="0070C0"/>
                </a:solidFill>
              </a:rPr>
              <a:t>use/include </a:t>
            </a:r>
            <a:r>
              <a:rPr lang="en-US" sz="1600" dirty="0">
                <a:solidFill>
                  <a:srgbClr val="0070C0"/>
                </a:solidFill>
              </a:rPr>
              <a:t>Degree of Control over how the work is done; Who supplies tools/equipment, etc </a:t>
            </a:r>
            <a:endParaRPr lang="en-US" sz="1600" b="1" dirty="0">
              <a:solidFill>
                <a:srgbClr val="0070C0"/>
              </a:solidFill>
            </a:endParaRPr>
          </a:p>
        </p:txBody>
      </p:sp>
    </p:spTree>
    <p:extLst>
      <p:ext uri="{BB962C8B-B14F-4D97-AF65-F5344CB8AC3E}">
        <p14:creationId xmlns:p14="http://schemas.microsoft.com/office/powerpoint/2010/main" val="126273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26837408"/>
              </p:ext>
            </p:extLst>
          </p:nvPr>
        </p:nvGraphicFramePr>
        <p:xfrm>
          <a:off x="304800" y="1204843"/>
          <a:ext cx="85344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04800" y="304800"/>
            <a:ext cx="2733697" cy="1015663"/>
          </a:xfrm>
          <a:prstGeom prst="rect">
            <a:avLst/>
          </a:prstGeom>
        </p:spPr>
        <p:txBody>
          <a:bodyPr wrap="none">
            <a:spAutoFit/>
          </a:bodyPr>
          <a:lstStyle/>
          <a:p>
            <a:r>
              <a:rPr lang="en-US" sz="2000" dirty="0" smtClean="0">
                <a:solidFill>
                  <a:schemeClr val="tx2"/>
                </a:solidFill>
              </a:rPr>
              <a:t>Ride Sharing </a:t>
            </a:r>
          </a:p>
          <a:p>
            <a:r>
              <a:rPr lang="en-US" sz="2000" dirty="0">
                <a:solidFill>
                  <a:schemeClr val="tx2"/>
                </a:solidFill>
              </a:rPr>
              <a:t>….. Automobile Issues</a:t>
            </a:r>
            <a:endParaRPr lang="en-US" sz="2000" dirty="0" smtClean="0">
              <a:solidFill>
                <a:schemeClr val="tx2"/>
              </a:solidFill>
            </a:endParaRPr>
          </a:p>
          <a:p>
            <a:r>
              <a:rPr lang="en-US" sz="2000" dirty="0" smtClean="0">
                <a:solidFill>
                  <a:schemeClr val="tx2"/>
                </a:solidFill>
              </a:rPr>
              <a:t> </a:t>
            </a:r>
          </a:p>
        </p:txBody>
      </p:sp>
      <p:sp>
        <p:nvSpPr>
          <p:cNvPr id="8" name="Rectangle 7"/>
          <p:cNvSpPr/>
          <p:nvPr/>
        </p:nvSpPr>
        <p:spPr>
          <a:xfrm>
            <a:off x="304800" y="5715000"/>
            <a:ext cx="8534400" cy="923330"/>
          </a:xfrm>
          <a:prstGeom prst="rect">
            <a:avLst/>
          </a:prstGeom>
          <a:solidFill>
            <a:schemeClr val="accent5">
              <a:lumMod val="40000"/>
              <a:lumOff val="60000"/>
            </a:schemeClr>
          </a:solidFill>
          <a:effectLst>
            <a:innerShdw blurRad="63500" dist="50800" dir="2700000">
              <a:prstClr val="black">
                <a:alpha val="50000"/>
              </a:prstClr>
            </a:innerShdw>
          </a:effectLst>
        </p:spPr>
        <p:txBody>
          <a:bodyPr wrap="square">
            <a:spAutoFit/>
          </a:bodyPr>
          <a:lstStyle/>
          <a:p>
            <a:pPr algn="ctr"/>
            <a:r>
              <a:rPr lang="en-US" b="1" dirty="0" smtClean="0">
                <a:solidFill>
                  <a:schemeClr val="bg1"/>
                </a:solidFill>
              </a:rPr>
              <a:t>Most States Starting to Act…</a:t>
            </a:r>
          </a:p>
          <a:p>
            <a:pPr marL="285750" indent="-285750">
              <a:buFont typeface="Wingdings" panose="05000000000000000000" pitchFamily="2" charset="2"/>
              <a:buChar char="q"/>
            </a:pPr>
            <a:r>
              <a:rPr lang="en-US" b="1" dirty="0" smtClean="0">
                <a:solidFill>
                  <a:schemeClr val="bg1"/>
                </a:solidFill>
              </a:rPr>
              <a:t>TNC / Ride Sharing laws – Stipulating Required Coverage for TNC Drivers; </a:t>
            </a:r>
          </a:p>
          <a:p>
            <a:pPr marL="285750" indent="-285750">
              <a:buFont typeface="Wingdings" panose="05000000000000000000" pitchFamily="2" charset="2"/>
              <a:buChar char="q"/>
            </a:pPr>
            <a:r>
              <a:rPr lang="en-US" b="1" dirty="0" smtClean="0">
                <a:solidFill>
                  <a:schemeClr val="bg1"/>
                </a:solidFill>
              </a:rPr>
              <a:t>Consumer Alerts – As to Potential gaps</a:t>
            </a:r>
          </a:p>
        </p:txBody>
      </p:sp>
    </p:spTree>
    <p:extLst>
      <p:ext uri="{BB962C8B-B14F-4D97-AF65-F5344CB8AC3E}">
        <p14:creationId xmlns:p14="http://schemas.microsoft.com/office/powerpoint/2010/main" val="812354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04800"/>
            <a:ext cx="4488729" cy="707886"/>
          </a:xfrm>
          <a:prstGeom prst="rect">
            <a:avLst/>
          </a:prstGeom>
        </p:spPr>
        <p:txBody>
          <a:bodyPr wrap="none">
            <a:spAutoFit/>
          </a:bodyPr>
          <a:lstStyle/>
          <a:p>
            <a:r>
              <a:rPr lang="en-US" sz="2000" dirty="0" smtClean="0">
                <a:solidFill>
                  <a:schemeClr val="tx2"/>
                </a:solidFill>
              </a:rPr>
              <a:t>Ride Sharing </a:t>
            </a:r>
          </a:p>
          <a:p>
            <a:r>
              <a:rPr lang="en-US" sz="2000" dirty="0" smtClean="0">
                <a:solidFill>
                  <a:schemeClr val="tx2"/>
                </a:solidFill>
              </a:rPr>
              <a:t>……Auto Insurance Legislation Focus</a:t>
            </a:r>
            <a:endParaRPr lang="en-US" sz="2000" dirty="0">
              <a:solidFill>
                <a:schemeClr val="tx2"/>
              </a:solidFill>
            </a:endParaRPr>
          </a:p>
        </p:txBody>
      </p:sp>
      <p:sp>
        <p:nvSpPr>
          <p:cNvPr id="6" name="Rectangle 5"/>
          <p:cNvSpPr/>
          <p:nvPr/>
        </p:nvSpPr>
        <p:spPr>
          <a:xfrm>
            <a:off x="419100" y="1272981"/>
            <a:ext cx="8458200" cy="4524315"/>
          </a:xfrm>
          <a:prstGeom prst="rect">
            <a:avLst/>
          </a:prstGeom>
          <a:solidFill>
            <a:schemeClr val="bg1"/>
          </a:solidFill>
          <a:effectLst>
            <a:innerShdw blurRad="63500" dist="50800" dir="2700000">
              <a:prstClr val="black">
                <a:alpha val="50000"/>
              </a:prstClr>
            </a:innerShdw>
          </a:effectLst>
        </p:spPr>
        <p:txBody>
          <a:bodyPr wrap="square">
            <a:spAutoFit/>
          </a:bodyPr>
          <a:lstStyle/>
          <a:p>
            <a:pPr algn="ctr"/>
            <a:r>
              <a:rPr lang="en-US" b="1" u="sng" dirty="0" smtClean="0">
                <a:solidFill>
                  <a:srgbClr val="0070C0"/>
                </a:solidFill>
              </a:rPr>
              <a:t>Insurance Industry: TNC Model Legislation Essential Elements</a:t>
            </a:r>
          </a:p>
          <a:p>
            <a:pPr marL="342900" indent="-342900">
              <a:buAutoNum type="arabicParenR"/>
            </a:pPr>
            <a:r>
              <a:rPr lang="en-US" b="1" dirty="0" smtClean="0">
                <a:solidFill>
                  <a:srgbClr val="0070C0"/>
                </a:solidFill>
              </a:rPr>
              <a:t>Support for Innovation </a:t>
            </a:r>
            <a:r>
              <a:rPr lang="en-US" sz="1600" dirty="0" smtClean="0">
                <a:solidFill>
                  <a:srgbClr val="0070C0"/>
                </a:solidFill>
              </a:rPr>
              <a:t>–  </a:t>
            </a:r>
            <a:r>
              <a:rPr lang="en-US" sz="1400" dirty="0" smtClean="0">
                <a:solidFill>
                  <a:srgbClr val="0070C0"/>
                </a:solidFill>
              </a:rPr>
              <a:t>Provide clear guidance for both the transportation and insurance market place </a:t>
            </a:r>
          </a:p>
          <a:p>
            <a:pPr marL="342900" indent="-342900">
              <a:buAutoNum type="arabicParenR"/>
            </a:pPr>
            <a:endParaRPr lang="en-US" sz="1000" dirty="0" smtClean="0">
              <a:solidFill>
                <a:srgbClr val="0070C0"/>
              </a:solidFill>
            </a:endParaRPr>
          </a:p>
          <a:p>
            <a:r>
              <a:rPr lang="en-US" b="1" dirty="0" smtClean="0">
                <a:solidFill>
                  <a:srgbClr val="0070C0"/>
                </a:solidFill>
              </a:rPr>
              <a:t>2) Protecting Insurance Product Certainty:</a:t>
            </a:r>
          </a:p>
          <a:p>
            <a:pPr marL="800100" lvl="1" indent="-342900">
              <a:buFont typeface="Arial" pitchFamily="34" charset="0"/>
              <a:buChar char="•"/>
            </a:pPr>
            <a:r>
              <a:rPr lang="en-US" sz="1400" dirty="0" smtClean="0">
                <a:solidFill>
                  <a:srgbClr val="0070C0"/>
                </a:solidFill>
              </a:rPr>
              <a:t>Protect the enforceability of private passenger automobile “livery” or “for hire” exclusions</a:t>
            </a:r>
          </a:p>
          <a:p>
            <a:pPr marL="800100" lvl="1" indent="-342900">
              <a:buFont typeface="Arial" pitchFamily="34" charset="0"/>
              <a:buChar char="•"/>
            </a:pPr>
            <a:r>
              <a:rPr lang="en-US" sz="1400" dirty="0" smtClean="0">
                <a:solidFill>
                  <a:srgbClr val="0070C0"/>
                </a:solidFill>
              </a:rPr>
              <a:t>Preserve the ability of auto insurers to take rating and underwriting action as respects TNC activity  in private passenger automobile policies.</a:t>
            </a:r>
          </a:p>
          <a:p>
            <a:pPr marL="800100" lvl="1" indent="-342900">
              <a:buFont typeface="Arial" pitchFamily="34" charset="0"/>
              <a:buChar char="•"/>
            </a:pPr>
            <a:r>
              <a:rPr lang="en-US" sz="1400" dirty="0" smtClean="0">
                <a:solidFill>
                  <a:srgbClr val="0070C0"/>
                </a:solidFill>
              </a:rPr>
              <a:t>Reinforce that personal auto lines policies do not provide coverage for TNC activity unless the policy expressly provides for that coverage.</a:t>
            </a:r>
          </a:p>
          <a:p>
            <a:endParaRPr lang="en-US" sz="1000" b="1" dirty="0" smtClean="0">
              <a:solidFill>
                <a:srgbClr val="0070C0"/>
              </a:solidFill>
            </a:endParaRPr>
          </a:p>
          <a:p>
            <a:r>
              <a:rPr lang="en-US" b="1" dirty="0" smtClean="0">
                <a:solidFill>
                  <a:srgbClr val="0070C0"/>
                </a:solidFill>
              </a:rPr>
              <a:t>3) Define TNC Activity and TNC Insurance Requirements:</a:t>
            </a:r>
          </a:p>
          <a:p>
            <a:pPr marL="800100" lvl="1" indent="-342900">
              <a:buFont typeface="Arial" pitchFamily="34" charset="0"/>
              <a:buChar char="•"/>
            </a:pPr>
            <a:r>
              <a:rPr lang="en-US" sz="1400" dirty="0" smtClean="0">
                <a:solidFill>
                  <a:srgbClr val="0070C0"/>
                </a:solidFill>
              </a:rPr>
              <a:t>Define TNC activity  to encompass Phase 1, 2 and 3. </a:t>
            </a:r>
          </a:p>
          <a:p>
            <a:pPr marL="800100" lvl="1" indent="-342900">
              <a:buFont typeface="Arial" pitchFamily="34" charset="0"/>
              <a:buChar char="•"/>
            </a:pPr>
            <a:r>
              <a:rPr lang="en-US" sz="1400" dirty="0" smtClean="0">
                <a:solidFill>
                  <a:srgbClr val="0070C0"/>
                </a:solidFill>
              </a:rPr>
              <a:t>Require that TNCs and/or TNC drivers carry primary coverage that  specifically covers TNC activity as defined.</a:t>
            </a:r>
          </a:p>
          <a:p>
            <a:endParaRPr lang="en-US" sz="1000" b="1" dirty="0" smtClean="0">
              <a:solidFill>
                <a:srgbClr val="0070C0"/>
              </a:solidFill>
            </a:endParaRPr>
          </a:p>
          <a:p>
            <a:r>
              <a:rPr lang="en-US" b="1" dirty="0" smtClean="0">
                <a:solidFill>
                  <a:srgbClr val="0070C0"/>
                </a:solidFill>
              </a:rPr>
              <a:t>4) Provide Clarity and Avoid Dispute:</a:t>
            </a:r>
          </a:p>
          <a:p>
            <a:pPr marL="800100" lvl="1" indent="-342900">
              <a:buFont typeface="Arial" pitchFamily="34" charset="0"/>
              <a:buChar char="•"/>
            </a:pPr>
            <a:r>
              <a:rPr lang="en-US" sz="1400" dirty="0" smtClean="0">
                <a:solidFill>
                  <a:srgbClr val="0070C0"/>
                </a:solidFill>
              </a:rPr>
              <a:t>Require the insurer that specifically covers TNC activity to defend in the event of a dispute about whether the driver was engaged in TNC activities as defined,.</a:t>
            </a:r>
          </a:p>
          <a:p>
            <a:pPr marL="800100" lvl="1" indent="-342900">
              <a:buFont typeface="Arial" pitchFamily="34" charset="0"/>
              <a:buChar char="•"/>
            </a:pPr>
            <a:r>
              <a:rPr lang="en-US" sz="1400" dirty="0" smtClean="0">
                <a:solidFill>
                  <a:srgbClr val="0070C0"/>
                </a:solidFill>
              </a:rPr>
              <a:t>The TNC shall share data / information in timely fashion to facilitate resolution of the dispute.</a:t>
            </a:r>
            <a:endParaRPr lang="en-US" sz="1400" b="1" dirty="0" smtClean="0">
              <a:solidFill>
                <a:srgbClr val="0070C0"/>
              </a:solidFill>
            </a:endParaRPr>
          </a:p>
        </p:txBody>
      </p:sp>
      <p:sp>
        <p:nvSpPr>
          <p:cNvPr id="4" name="Rectangle 3"/>
          <p:cNvSpPr/>
          <p:nvPr/>
        </p:nvSpPr>
        <p:spPr>
          <a:xfrm>
            <a:off x="354189" y="5867400"/>
            <a:ext cx="8534400" cy="861774"/>
          </a:xfrm>
          <a:prstGeom prst="rect">
            <a:avLst/>
          </a:prstGeom>
          <a:solidFill>
            <a:schemeClr val="accent5">
              <a:lumMod val="40000"/>
              <a:lumOff val="60000"/>
            </a:schemeClr>
          </a:solidFill>
          <a:effectLst>
            <a:innerShdw blurRad="63500" dist="50800" dir="2700000">
              <a:prstClr val="black">
                <a:alpha val="50000"/>
              </a:prstClr>
            </a:innerShdw>
          </a:effectLst>
        </p:spPr>
        <p:txBody>
          <a:bodyPr wrap="square">
            <a:spAutoFit/>
          </a:bodyPr>
          <a:lstStyle/>
          <a:p>
            <a:pPr algn="ctr"/>
            <a:r>
              <a:rPr lang="en-US" b="1" dirty="0" smtClean="0">
                <a:solidFill>
                  <a:schemeClr val="bg1"/>
                </a:solidFill>
              </a:rPr>
              <a:t>Keys:</a:t>
            </a:r>
          </a:p>
          <a:p>
            <a:pPr marL="285750" indent="-285750">
              <a:buFont typeface="Wingdings" panose="05000000000000000000" pitchFamily="2" charset="2"/>
              <a:buChar char="q"/>
            </a:pPr>
            <a:r>
              <a:rPr lang="en-US" sz="1600" dirty="0" smtClean="0">
                <a:solidFill>
                  <a:schemeClr val="bg1"/>
                </a:solidFill>
              </a:rPr>
              <a:t>Personal Auto Integrity  – TNC Activity Not Covered unless specifically endorsed to do so</a:t>
            </a:r>
          </a:p>
          <a:p>
            <a:pPr marL="285750" indent="-285750">
              <a:buFont typeface="Wingdings" panose="05000000000000000000" pitchFamily="2" charset="2"/>
              <a:buChar char="q"/>
            </a:pPr>
            <a:r>
              <a:rPr lang="en-US" sz="1600" dirty="0" smtClean="0">
                <a:solidFill>
                  <a:schemeClr val="bg1"/>
                </a:solidFill>
              </a:rPr>
              <a:t>Require TNC Specific Coverage  as Primary Coverage</a:t>
            </a:r>
          </a:p>
        </p:txBody>
      </p:sp>
    </p:spTree>
    <p:extLst>
      <p:ext uri="{BB962C8B-B14F-4D97-AF65-F5344CB8AC3E}">
        <p14:creationId xmlns:p14="http://schemas.microsoft.com/office/powerpoint/2010/main" val="2857777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457200"/>
            <a:ext cx="2971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2"/>
                </a:solidFill>
              </a:rPr>
              <a:t>Market Response…</a:t>
            </a:r>
          </a:p>
          <a:p>
            <a:r>
              <a:rPr lang="en-US" sz="2000" dirty="0" smtClean="0">
                <a:solidFill>
                  <a:schemeClr val="tx2"/>
                </a:solidFill>
              </a:rPr>
              <a:t>….Automobile</a:t>
            </a:r>
            <a:endParaRPr lang="en-US" sz="2000" dirty="0">
              <a:solidFill>
                <a:schemeClr val="tx2"/>
              </a:solidFill>
            </a:endParaRPr>
          </a:p>
        </p:txBody>
      </p:sp>
      <p:sp>
        <p:nvSpPr>
          <p:cNvPr id="6" name="Rectangle 5"/>
          <p:cNvSpPr/>
          <p:nvPr/>
        </p:nvSpPr>
        <p:spPr>
          <a:xfrm>
            <a:off x="304800" y="1219200"/>
            <a:ext cx="8534400" cy="990600"/>
          </a:xfrm>
          <a:prstGeom prst="rect">
            <a:avLst/>
          </a:prstGeom>
          <a:solidFill>
            <a:srgbClr val="00B0F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TNC  Coverage</a:t>
            </a:r>
          </a:p>
          <a:p>
            <a:pPr algn="ctr"/>
            <a:r>
              <a:rPr lang="en-US" sz="2400" dirty="0" smtClean="0"/>
              <a:t>(Still Evolving) </a:t>
            </a:r>
            <a:endParaRPr lang="en-US" sz="2400" dirty="0"/>
          </a:p>
        </p:txBody>
      </p:sp>
      <p:sp>
        <p:nvSpPr>
          <p:cNvPr id="7" name="Rectangle 6"/>
          <p:cNvSpPr/>
          <p:nvPr/>
        </p:nvSpPr>
        <p:spPr>
          <a:xfrm>
            <a:off x="304800" y="2242888"/>
            <a:ext cx="8534400" cy="4462712"/>
          </a:xfrm>
          <a:prstGeom prst="rect">
            <a:avLst/>
          </a:prstGeom>
          <a:solidFill>
            <a:schemeClr val="bg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
            </a:pPr>
            <a:r>
              <a:rPr lang="en-US" sz="2400" b="1" dirty="0" smtClean="0">
                <a:solidFill>
                  <a:srgbClr val="0070C0"/>
                </a:solidFill>
              </a:rPr>
              <a:t>Phase 1</a:t>
            </a:r>
            <a:r>
              <a:rPr lang="en-US" sz="2400" dirty="0" smtClean="0">
                <a:solidFill>
                  <a:srgbClr val="0070C0"/>
                </a:solidFill>
              </a:rPr>
              <a:t> - Some TNCs:</a:t>
            </a:r>
          </a:p>
          <a:p>
            <a:pPr marL="800100" lvl="1" indent="-342900">
              <a:buFont typeface="Wingdings" pitchFamily="2" charset="2"/>
              <a:buChar char="§"/>
            </a:pPr>
            <a:r>
              <a:rPr lang="en-US" sz="2400" dirty="0" smtClean="0">
                <a:solidFill>
                  <a:srgbClr val="0070C0"/>
                </a:solidFill>
              </a:rPr>
              <a:t>Provide contingent liability coverage at a nominal limit</a:t>
            </a:r>
          </a:p>
          <a:p>
            <a:pPr marL="800100" lvl="1" indent="-342900">
              <a:buFont typeface="Wingdings" pitchFamily="2" charset="2"/>
              <a:buChar char="§"/>
            </a:pPr>
            <a:r>
              <a:rPr lang="en-US" sz="2400" dirty="0" smtClean="0">
                <a:solidFill>
                  <a:srgbClr val="0070C0"/>
                </a:solidFill>
              </a:rPr>
              <a:t>If personal auto coverage is declined/not available</a:t>
            </a:r>
          </a:p>
          <a:p>
            <a:pPr marL="342900" indent="-342900">
              <a:buFont typeface="Wingdings" pitchFamily="2" charset="2"/>
              <a:buChar char="§"/>
            </a:pPr>
            <a:endParaRPr lang="en-US" sz="2400" dirty="0" smtClean="0">
              <a:solidFill>
                <a:srgbClr val="0070C0"/>
              </a:solidFill>
            </a:endParaRPr>
          </a:p>
          <a:p>
            <a:pPr marL="342900" indent="-342900">
              <a:buFont typeface="Wingdings" pitchFamily="2" charset="2"/>
              <a:buChar char="§"/>
            </a:pPr>
            <a:endParaRPr lang="en-US" sz="2400" b="1" dirty="0" smtClean="0">
              <a:solidFill>
                <a:srgbClr val="0070C0"/>
              </a:solidFill>
            </a:endParaRPr>
          </a:p>
          <a:p>
            <a:pPr marL="342900" indent="-342900">
              <a:buFont typeface="Wingdings" pitchFamily="2" charset="2"/>
              <a:buChar char="§"/>
            </a:pPr>
            <a:r>
              <a:rPr lang="en-US" sz="2400" b="1" dirty="0" smtClean="0">
                <a:solidFill>
                  <a:srgbClr val="0070C0"/>
                </a:solidFill>
              </a:rPr>
              <a:t>Phases 2 and 3 </a:t>
            </a:r>
            <a:r>
              <a:rPr lang="en-US" sz="2400" dirty="0" smtClean="0">
                <a:solidFill>
                  <a:srgbClr val="0070C0"/>
                </a:solidFill>
              </a:rPr>
              <a:t>-  Some TNCs:</a:t>
            </a:r>
          </a:p>
          <a:p>
            <a:pPr marL="800100" lvl="1" indent="-342900">
              <a:buFont typeface="Wingdings" pitchFamily="2" charset="2"/>
              <a:buChar char="§"/>
            </a:pPr>
            <a:r>
              <a:rPr lang="en-US" sz="2400" dirty="0" smtClean="0">
                <a:solidFill>
                  <a:srgbClr val="0070C0"/>
                </a:solidFill>
              </a:rPr>
              <a:t>Provide liability and UM/UIM coverage (primary for personal auto, excess for commercial auto) at a higher limit than Phase 1;</a:t>
            </a:r>
          </a:p>
          <a:p>
            <a:pPr marL="800100" lvl="1" indent="-342900">
              <a:buFont typeface="Wingdings" pitchFamily="2" charset="2"/>
              <a:buChar char="§"/>
            </a:pPr>
            <a:r>
              <a:rPr lang="en-US" sz="2400" dirty="0" smtClean="0">
                <a:solidFill>
                  <a:srgbClr val="0070C0"/>
                </a:solidFill>
              </a:rPr>
              <a:t>Also may provide contingent comprehensive/collision coverage based on certain specified circumstances</a:t>
            </a:r>
          </a:p>
          <a:p>
            <a:pPr lvl="1"/>
            <a:endParaRPr lang="en-US" sz="2400" dirty="0">
              <a:solidFill>
                <a:srgbClr val="0070C0"/>
              </a:solidFill>
            </a:endParaRPr>
          </a:p>
        </p:txBody>
      </p:sp>
      <p:sp>
        <p:nvSpPr>
          <p:cNvPr id="5" name="Rectangle 4"/>
          <p:cNvSpPr/>
          <p:nvPr/>
        </p:nvSpPr>
        <p:spPr>
          <a:xfrm>
            <a:off x="5181600" y="3429000"/>
            <a:ext cx="3429000" cy="10668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TNC Insurance Framework:                                                                 - Phase 1 Limits = $50/100/25;                                               - Phase 2 and 3 = $1m</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276" y="364065"/>
            <a:ext cx="2605457" cy="707886"/>
          </a:xfrm>
          <a:prstGeom prst="rect">
            <a:avLst/>
          </a:prstGeom>
        </p:spPr>
        <p:txBody>
          <a:bodyPr wrap="none">
            <a:spAutoFit/>
          </a:bodyPr>
          <a:lstStyle/>
          <a:p>
            <a:r>
              <a:rPr lang="en-US" sz="2000" dirty="0" smtClean="0">
                <a:solidFill>
                  <a:schemeClr val="tx2"/>
                </a:solidFill>
              </a:rPr>
              <a:t>ISO Response</a:t>
            </a:r>
          </a:p>
          <a:p>
            <a:r>
              <a:rPr lang="en-US" sz="2000" dirty="0" smtClean="0">
                <a:solidFill>
                  <a:schemeClr val="tx2"/>
                </a:solidFill>
              </a:rPr>
              <a:t>…..Commercial Auto</a:t>
            </a:r>
            <a:endParaRPr lang="en-US" sz="2000" dirty="0">
              <a:solidFill>
                <a:schemeClr val="tx2"/>
              </a:solidFill>
            </a:endParaRPr>
          </a:p>
        </p:txBody>
      </p:sp>
      <p:sp>
        <p:nvSpPr>
          <p:cNvPr id="6" name="Rectangle 5"/>
          <p:cNvSpPr/>
          <p:nvPr/>
        </p:nvSpPr>
        <p:spPr>
          <a:xfrm>
            <a:off x="294845" y="1472292"/>
            <a:ext cx="8327290" cy="2308324"/>
          </a:xfrm>
          <a:prstGeom prst="rect">
            <a:avLst/>
          </a:prstGeom>
          <a:solidFill>
            <a:schemeClr val="bg1"/>
          </a:solidFill>
          <a:effectLst>
            <a:innerShdw blurRad="63500" dist="50800" dir="2700000">
              <a:prstClr val="black">
                <a:alpha val="50000"/>
              </a:prstClr>
            </a:innerShdw>
          </a:effectLst>
        </p:spPr>
        <p:txBody>
          <a:bodyPr wrap="square">
            <a:spAutoFit/>
          </a:bodyPr>
          <a:lstStyle/>
          <a:p>
            <a:r>
              <a:rPr lang="en-US" b="1" dirty="0" smtClean="0">
                <a:solidFill>
                  <a:srgbClr val="0070C0"/>
                </a:solidFill>
              </a:rPr>
              <a:t>Current ISO Commercial Auto Program  </a:t>
            </a:r>
          </a:p>
          <a:p>
            <a:pPr marL="285750" indent="-285750">
              <a:buFont typeface="Arial" panose="020B0604020202020204" pitchFamily="34" charset="0"/>
              <a:buChar char="•"/>
            </a:pPr>
            <a:r>
              <a:rPr lang="en-US" dirty="0" smtClean="0">
                <a:solidFill>
                  <a:srgbClr val="0070C0"/>
                </a:solidFill>
              </a:rPr>
              <a:t>Does not explicitly address ride-sharing risks;                                                                                Not Excluded;  New Coverage Option? </a:t>
            </a:r>
          </a:p>
          <a:p>
            <a:endParaRPr lang="en-US" dirty="0" smtClean="0">
              <a:solidFill>
                <a:srgbClr val="0070C0"/>
              </a:solidFill>
            </a:endParaRPr>
          </a:p>
          <a:p>
            <a:r>
              <a:rPr lang="en-US" b="1" dirty="0" smtClean="0">
                <a:solidFill>
                  <a:srgbClr val="0070C0"/>
                </a:solidFill>
              </a:rPr>
              <a:t>Business Auto Policy </a:t>
            </a:r>
          </a:p>
          <a:p>
            <a:pPr marL="285750" indent="-285750">
              <a:buFont typeface="Arial" panose="020B0604020202020204" pitchFamily="34" charset="0"/>
              <a:buChar char="•"/>
            </a:pPr>
            <a:r>
              <a:rPr lang="en-US" dirty="0" smtClean="0">
                <a:solidFill>
                  <a:srgbClr val="0070C0"/>
                </a:solidFill>
              </a:rPr>
              <a:t>No general eligibility restrictions that would                                                                           preclude coverage for either the TNC or                                                                                drivers for their respective ride-sharing exposure.</a:t>
            </a:r>
          </a:p>
        </p:txBody>
      </p:sp>
      <p:sp>
        <p:nvSpPr>
          <p:cNvPr id="4" name="Rectangle 3"/>
          <p:cNvSpPr/>
          <p:nvPr/>
        </p:nvSpPr>
        <p:spPr>
          <a:xfrm>
            <a:off x="229390" y="4523336"/>
            <a:ext cx="8533610" cy="2308324"/>
          </a:xfrm>
          <a:prstGeom prst="rect">
            <a:avLst/>
          </a:prstGeom>
          <a:solidFill>
            <a:schemeClr val="bg1"/>
          </a:solidFill>
          <a:effectLst>
            <a:innerShdw blurRad="63500" dist="50800" dir="2700000">
              <a:prstClr val="black">
                <a:alpha val="50000"/>
              </a:prstClr>
            </a:innerShdw>
          </a:effectLst>
        </p:spPr>
        <p:txBody>
          <a:bodyPr wrap="square">
            <a:spAutoFit/>
          </a:bodyPr>
          <a:lstStyle/>
          <a:p>
            <a:r>
              <a:rPr lang="en-US" b="1" dirty="0" smtClean="0">
                <a:solidFill>
                  <a:srgbClr val="0070C0"/>
                </a:solidFill>
              </a:rPr>
              <a:t>Developing Optional Exclusions:</a:t>
            </a:r>
          </a:p>
          <a:p>
            <a:pPr marL="285750" indent="-285750">
              <a:buFont typeface="Arial" panose="020B0604020202020204" pitchFamily="34" charset="0"/>
              <a:buChar char="•"/>
            </a:pPr>
            <a:r>
              <a:rPr lang="en-US" dirty="0" smtClean="0">
                <a:solidFill>
                  <a:srgbClr val="0070C0"/>
                </a:solidFill>
              </a:rPr>
              <a:t>Driver Ride Sharing Activities</a:t>
            </a:r>
          </a:p>
          <a:p>
            <a:pPr marL="285750" indent="-285750">
              <a:buFont typeface="Arial" panose="020B0604020202020204" pitchFamily="34" charset="0"/>
              <a:buChar char="•"/>
            </a:pPr>
            <a:r>
              <a:rPr lang="en-US" dirty="0" smtClean="0">
                <a:solidFill>
                  <a:srgbClr val="0070C0"/>
                </a:solidFill>
              </a:rPr>
              <a:t>Ride Sharing </a:t>
            </a:r>
            <a:r>
              <a:rPr lang="en-US" b="1" dirty="0" smtClean="0">
                <a:solidFill>
                  <a:srgbClr val="0070C0"/>
                </a:solidFill>
              </a:rPr>
              <a:t>and </a:t>
            </a:r>
            <a:r>
              <a:rPr lang="en-US" dirty="0" smtClean="0">
                <a:solidFill>
                  <a:srgbClr val="0070C0"/>
                </a:solidFill>
              </a:rPr>
              <a:t>On Demand Delivery</a:t>
            </a:r>
            <a:endParaRPr lang="en-US" dirty="0">
              <a:solidFill>
                <a:srgbClr val="0070C0"/>
              </a:solidFill>
            </a:endParaRPr>
          </a:p>
          <a:p>
            <a:endParaRPr lang="en-US" b="1" dirty="0" smtClean="0">
              <a:solidFill>
                <a:srgbClr val="0070C0"/>
              </a:solidFill>
            </a:endParaRPr>
          </a:p>
          <a:p>
            <a:r>
              <a:rPr lang="en-US" b="1" dirty="0" smtClean="0">
                <a:solidFill>
                  <a:srgbClr val="0070C0"/>
                </a:solidFill>
              </a:rPr>
              <a:t>Updating </a:t>
            </a:r>
          </a:p>
          <a:p>
            <a:pPr marL="285750" indent="-285750">
              <a:buFont typeface="Arial" panose="020B0604020202020204" pitchFamily="34" charset="0"/>
              <a:buChar char="•"/>
            </a:pPr>
            <a:r>
              <a:rPr lang="en-US" dirty="0" smtClean="0">
                <a:solidFill>
                  <a:srgbClr val="0070C0"/>
                </a:solidFill>
              </a:rPr>
              <a:t>Rules </a:t>
            </a:r>
          </a:p>
          <a:p>
            <a:pPr marL="285750" indent="-285750">
              <a:buFont typeface="Arial" panose="020B0604020202020204" pitchFamily="34" charset="0"/>
              <a:buChar char="•"/>
            </a:pPr>
            <a:r>
              <a:rPr lang="en-US" dirty="0" smtClean="0">
                <a:solidFill>
                  <a:srgbClr val="0070C0"/>
                </a:solidFill>
              </a:rPr>
              <a:t>Loss Costs </a:t>
            </a:r>
          </a:p>
          <a:p>
            <a:pPr marL="285750" indent="-285750">
              <a:buFont typeface="Arial" panose="020B0604020202020204" pitchFamily="34" charset="0"/>
              <a:buChar char="•"/>
            </a:pPr>
            <a:r>
              <a:rPr lang="en-US" dirty="0" smtClean="0">
                <a:solidFill>
                  <a:srgbClr val="0070C0"/>
                </a:solidFill>
              </a:rPr>
              <a:t>Possibly classifications</a:t>
            </a:r>
          </a:p>
        </p:txBody>
      </p:sp>
      <p:sp>
        <p:nvSpPr>
          <p:cNvPr id="8" name="Rectangle 7"/>
          <p:cNvSpPr/>
          <p:nvPr/>
        </p:nvSpPr>
        <p:spPr>
          <a:xfrm>
            <a:off x="294845" y="4038032"/>
            <a:ext cx="8327290" cy="34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However….. ISO Addressing In Commercial Auto and Umbrella: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357723"/>
            <a:ext cx="3200400" cy="2633984"/>
          </a:xfrm>
          <a:prstGeom prst="rect">
            <a:avLst/>
          </a:prstGeom>
        </p:spPr>
      </p:pic>
      <p:sp>
        <p:nvSpPr>
          <p:cNvPr id="9" name="Rectangle 8"/>
          <p:cNvSpPr/>
          <p:nvPr/>
        </p:nvSpPr>
        <p:spPr>
          <a:xfrm>
            <a:off x="3619500" y="6083940"/>
            <a:ext cx="4724400" cy="533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Specific </a:t>
            </a:r>
            <a:r>
              <a:rPr lang="en-US" dirty="0">
                <a:solidFill>
                  <a:srgbClr val="0070C0"/>
                </a:solidFill>
              </a:rPr>
              <a:t>to Ride </a:t>
            </a:r>
            <a:r>
              <a:rPr lang="en-US" dirty="0" smtClean="0">
                <a:solidFill>
                  <a:srgbClr val="0070C0"/>
                </a:solidFill>
              </a:rPr>
              <a:t>Sharing and On Demand</a:t>
            </a:r>
            <a:endParaRPr lang="en-US" dirty="0">
              <a:solidFill>
                <a:srgbClr val="0070C0"/>
              </a:solidFill>
            </a:endParaRPr>
          </a:p>
        </p:txBody>
      </p:sp>
      <p:sp>
        <p:nvSpPr>
          <p:cNvPr id="3" name="Right Brace 2"/>
          <p:cNvSpPr/>
          <p:nvPr/>
        </p:nvSpPr>
        <p:spPr>
          <a:xfrm>
            <a:off x="3086100" y="5991310"/>
            <a:ext cx="533400" cy="723768"/>
          </a:xfrm>
          <a:prstGeom prst="rightBrace">
            <a:avLst/>
          </a:prstGeom>
          <a:ln w="28575">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Curved Left Arrow 9"/>
          <p:cNvSpPr/>
          <p:nvPr/>
        </p:nvSpPr>
        <p:spPr>
          <a:xfrm>
            <a:off x="8178800" y="4125068"/>
            <a:ext cx="731520" cy="1216152"/>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9858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04800"/>
            <a:ext cx="2249590" cy="707886"/>
          </a:xfrm>
          <a:prstGeom prst="rect">
            <a:avLst/>
          </a:prstGeom>
        </p:spPr>
        <p:txBody>
          <a:bodyPr wrap="none">
            <a:spAutoFit/>
          </a:bodyPr>
          <a:lstStyle/>
          <a:p>
            <a:r>
              <a:rPr lang="en-US" sz="2000" dirty="0" smtClean="0">
                <a:solidFill>
                  <a:schemeClr val="tx2"/>
                </a:solidFill>
              </a:rPr>
              <a:t>ISO Response </a:t>
            </a:r>
          </a:p>
          <a:p>
            <a:r>
              <a:rPr lang="en-US" sz="2000" dirty="0" smtClean="0">
                <a:solidFill>
                  <a:schemeClr val="tx2"/>
                </a:solidFill>
              </a:rPr>
              <a:t>…..Personal Auto</a:t>
            </a:r>
            <a:endParaRPr lang="en-US" sz="2000" dirty="0">
              <a:solidFill>
                <a:schemeClr val="tx2"/>
              </a:solidFill>
            </a:endParaRPr>
          </a:p>
        </p:txBody>
      </p:sp>
      <p:sp>
        <p:nvSpPr>
          <p:cNvPr id="6" name="Rectangle 5"/>
          <p:cNvSpPr/>
          <p:nvPr/>
        </p:nvSpPr>
        <p:spPr>
          <a:xfrm>
            <a:off x="381000" y="1219200"/>
            <a:ext cx="8458200" cy="5386090"/>
          </a:xfrm>
          <a:prstGeom prst="rect">
            <a:avLst/>
          </a:prstGeom>
          <a:solidFill>
            <a:schemeClr val="bg1"/>
          </a:solidFill>
          <a:effectLst>
            <a:innerShdw blurRad="63500" dist="50800" dir="2700000">
              <a:prstClr val="black">
                <a:alpha val="50000"/>
              </a:prstClr>
            </a:innerShdw>
          </a:effectLst>
        </p:spPr>
        <p:txBody>
          <a:bodyPr wrap="square">
            <a:spAutoFit/>
          </a:bodyPr>
          <a:lstStyle/>
          <a:p>
            <a:r>
              <a:rPr lang="en-US" b="1" dirty="0" smtClean="0">
                <a:solidFill>
                  <a:srgbClr val="0070C0"/>
                </a:solidFill>
              </a:rPr>
              <a:t>Advisory Notice to Policyholders </a:t>
            </a:r>
          </a:p>
          <a:p>
            <a:r>
              <a:rPr lang="en-US" dirty="0" smtClean="0">
                <a:solidFill>
                  <a:srgbClr val="0070C0"/>
                </a:solidFill>
              </a:rPr>
              <a:t>9/14 Advisory Notice to Policyholders </a:t>
            </a:r>
            <a:r>
              <a:rPr lang="en-US" sz="1600" dirty="0" smtClean="0">
                <a:solidFill>
                  <a:srgbClr val="0070C0"/>
                </a:solidFill>
              </a:rPr>
              <a:t>(PP P 011 09 14) </a:t>
            </a:r>
            <a:r>
              <a:rPr lang="en-US" dirty="0" smtClean="0">
                <a:solidFill>
                  <a:srgbClr val="0070C0"/>
                </a:solidFill>
              </a:rPr>
              <a:t>and Circulars </a:t>
            </a:r>
            <a:r>
              <a:rPr lang="en-US" sz="1600" dirty="0" smtClean="0">
                <a:solidFill>
                  <a:srgbClr val="0070C0"/>
                </a:solidFill>
              </a:rPr>
              <a:t>(LI-PA-2015-080 and 124): </a:t>
            </a:r>
            <a:r>
              <a:rPr lang="en-US" dirty="0" smtClean="0">
                <a:solidFill>
                  <a:srgbClr val="0070C0"/>
                </a:solidFill>
              </a:rPr>
              <a:t>Regarding Ride-Sharing </a:t>
            </a:r>
            <a:r>
              <a:rPr lang="en-US" sz="1600" dirty="0" smtClean="0">
                <a:solidFill>
                  <a:srgbClr val="0070C0"/>
                </a:solidFill>
              </a:rPr>
              <a:t>(highlights the "public or livery conveyance" exclusion)</a:t>
            </a:r>
          </a:p>
          <a:p>
            <a:endParaRPr lang="en-US" b="1" dirty="0" smtClean="0">
              <a:solidFill>
                <a:srgbClr val="0070C0"/>
              </a:solidFill>
            </a:endParaRPr>
          </a:p>
          <a:p>
            <a:r>
              <a:rPr lang="en-US" b="1" dirty="0" smtClean="0">
                <a:solidFill>
                  <a:srgbClr val="0070C0"/>
                </a:solidFill>
              </a:rPr>
              <a:t>Reinforced Public or Livery Conveyance Exclusion </a:t>
            </a:r>
            <a:r>
              <a:rPr lang="en-US" sz="1600" dirty="0" smtClean="0">
                <a:solidFill>
                  <a:srgbClr val="0070C0"/>
                </a:solidFill>
              </a:rPr>
              <a:t>(PP23 40)</a:t>
            </a:r>
          </a:p>
          <a:p>
            <a:r>
              <a:rPr lang="en-US" dirty="0" smtClean="0">
                <a:solidFill>
                  <a:srgbClr val="0070C0"/>
                </a:solidFill>
              </a:rPr>
              <a:t>Filing an endorsement to reinforce the "public or livery                                              conveyance“ Exclusion; </a:t>
            </a:r>
          </a:p>
          <a:p>
            <a:pPr marL="342900" indent="-342900">
              <a:buFont typeface="Arial" pitchFamily="34" charset="0"/>
              <a:buChar char="•"/>
            </a:pPr>
            <a:r>
              <a:rPr lang="en-US" dirty="0" smtClean="0">
                <a:solidFill>
                  <a:srgbClr val="0070C0"/>
                </a:solidFill>
              </a:rPr>
              <a:t>Reinforces the public or livery conveyance exclusion:                                                        - including any period of time while an insured is    </a:t>
            </a:r>
          </a:p>
          <a:p>
            <a:r>
              <a:rPr lang="en-US" dirty="0" smtClean="0">
                <a:solidFill>
                  <a:srgbClr val="0070C0"/>
                </a:solidFill>
              </a:rPr>
              <a:t>        logged into a TNC application…</a:t>
            </a:r>
          </a:p>
          <a:p>
            <a:r>
              <a:rPr lang="en-US" dirty="0">
                <a:solidFill>
                  <a:srgbClr val="0070C0"/>
                </a:solidFill>
              </a:rPr>
              <a:t> </a:t>
            </a:r>
            <a:r>
              <a:rPr lang="en-US" dirty="0" smtClean="0">
                <a:solidFill>
                  <a:srgbClr val="0070C0"/>
                </a:solidFill>
              </a:rPr>
              <a:t>       …..</a:t>
            </a:r>
            <a:r>
              <a:rPr lang="en-US" b="1" dirty="0" smtClean="0">
                <a:solidFill>
                  <a:srgbClr val="0070C0"/>
                </a:solidFill>
              </a:rPr>
              <a:t>Phases 1 through 3 excluded</a:t>
            </a:r>
          </a:p>
          <a:p>
            <a:pPr lvl="1"/>
            <a:r>
              <a:rPr lang="en-US" sz="1600" b="1" i="1" dirty="0" smtClean="0"/>
              <a:t>Exclusions</a:t>
            </a:r>
          </a:p>
          <a:p>
            <a:pPr marL="800100" lvl="1" indent="-342900">
              <a:buAutoNum type="alphaUcPeriod"/>
            </a:pPr>
            <a:r>
              <a:rPr lang="en-US" sz="1600" i="1" dirty="0" smtClean="0"/>
              <a:t>We do not provide Liability Coverage for and “insured”:</a:t>
            </a:r>
          </a:p>
          <a:p>
            <a:pPr marL="1257300" lvl="2" indent="-342900">
              <a:buFont typeface="+mj-lt"/>
              <a:buAutoNum type="arabicPeriod" startAt="5"/>
            </a:pPr>
            <a:r>
              <a:rPr lang="en-US" sz="1600" i="1" dirty="0" smtClean="0"/>
              <a:t>For that “insured’s” liability arising out of the ownership or operation of a vehicle while it is being used as a public or livery conveyance</a:t>
            </a:r>
            <a:r>
              <a:rPr lang="en-US" sz="1600" i="1" dirty="0" smtClean="0">
                <a:solidFill>
                  <a:srgbClr val="0070C0"/>
                </a:solidFill>
              </a:rPr>
              <a:t>. </a:t>
            </a:r>
            <a:r>
              <a:rPr lang="en-US" sz="1600" b="1" i="1" dirty="0" smtClean="0">
                <a:solidFill>
                  <a:srgbClr val="FF0000"/>
                </a:solidFill>
              </a:rPr>
              <a:t>This includes but is not limited to any period of time the vehicle is being used by any “insured” who is logged into a “transportation network platform” as a driver. Whether or not a passenger is occupying the vehicle.  </a:t>
            </a:r>
          </a:p>
          <a:p>
            <a:pPr marL="285750" indent="-285750">
              <a:buFont typeface="Arial" panose="020B0604020202020204" pitchFamily="34" charset="0"/>
              <a:buChar char="•"/>
            </a:pPr>
            <a:r>
              <a:rPr lang="en-US" b="1" dirty="0" smtClean="0">
                <a:solidFill>
                  <a:srgbClr val="0070C0"/>
                </a:solidFill>
              </a:rPr>
              <a:t>Personal Umbrella has a similar Exclusion </a:t>
            </a:r>
            <a:r>
              <a:rPr lang="en-US" dirty="0" smtClean="0">
                <a:solidFill>
                  <a:srgbClr val="0070C0"/>
                </a:solidFill>
              </a:rPr>
              <a:t>(DL </a:t>
            </a:r>
            <a:r>
              <a:rPr lang="en-US" dirty="0">
                <a:solidFill>
                  <a:srgbClr val="0070C0"/>
                </a:solidFill>
              </a:rPr>
              <a:t>99 </a:t>
            </a:r>
            <a:r>
              <a:rPr lang="en-US" dirty="0" smtClean="0">
                <a:solidFill>
                  <a:srgbClr val="0070C0"/>
                </a:solidFill>
              </a:rPr>
              <a:t>12)</a:t>
            </a:r>
            <a:endParaRPr lang="en-US" b="1" dirty="0" smtClean="0">
              <a:solidFill>
                <a:srgbClr val="0070C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971800"/>
            <a:ext cx="2501030" cy="17708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t>
            </a:r>
            <a:endParaRPr lang="en-US" sz="2000" dirty="0"/>
          </a:p>
        </p:txBody>
      </p:sp>
      <p:sp>
        <p:nvSpPr>
          <p:cNvPr id="3" name="Content Placeholder 2"/>
          <p:cNvSpPr>
            <a:spLocks noGrp="1"/>
          </p:cNvSpPr>
          <p:nvPr>
            <p:ph idx="1"/>
          </p:nvPr>
        </p:nvSpPr>
        <p:spPr>
          <a:xfrm>
            <a:off x="288000" y="1254597"/>
            <a:ext cx="8568000" cy="457200"/>
          </a:xfrm>
          <a:solidFill>
            <a:schemeClr val="accent5">
              <a:lumMod val="40000"/>
              <a:lumOff val="60000"/>
            </a:schemeClr>
          </a:solidFill>
        </p:spPr>
        <p:txBody>
          <a:bodyPr/>
          <a:lstStyle/>
          <a:p>
            <a:pPr marL="0" indent="0" algn="ctr">
              <a:buNone/>
            </a:pPr>
            <a:r>
              <a:rPr lang="en-US" sz="2400" dirty="0" smtClean="0">
                <a:solidFill>
                  <a:schemeClr val="bg1"/>
                </a:solidFill>
              </a:rPr>
              <a:t>The Business Model….Peer to Peer; On Demand; Sharing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861208"/>
            <a:ext cx="3251596" cy="2590800"/>
          </a:xfrm>
          <a:prstGeom prst="rect">
            <a:avLst/>
          </a:prstGeom>
        </p:spPr>
      </p:pic>
      <p:graphicFrame>
        <p:nvGraphicFramePr>
          <p:cNvPr id="7" name="Diagram 6"/>
          <p:cNvGraphicFramePr/>
          <p:nvPr>
            <p:extLst>
              <p:ext uri="{D42A27DB-BD31-4B8C-83A1-F6EECF244321}">
                <p14:modId xmlns:p14="http://schemas.microsoft.com/office/powerpoint/2010/main" val="1511072861"/>
              </p:ext>
            </p:extLst>
          </p:nvPr>
        </p:nvGraphicFramePr>
        <p:xfrm>
          <a:off x="400705" y="1651753"/>
          <a:ext cx="8513100" cy="1981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667000" y="2209800"/>
            <a:ext cx="3810000" cy="914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Technology Platform </a:t>
            </a:r>
          </a:p>
          <a:p>
            <a:pPr algn="ctr"/>
            <a:r>
              <a:rPr lang="en-US" dirty="0" smtClean="0"/>
              <a:t>Technology Network Company (TNC)</a:t>
            </a:r>
            <a:endParaRPr lang="en-US" dirty="0"/>
          </a:p>
        </p:txBody>
      </p:sp>
      <p:sp>
        <p:nvSpPr>
          <p:cNvPr id="10" name="Curved Right Arrow 9"/>
          <p:cNvSpPr/>
          <p:nvPr/>
        </p:nvSpPr>
        <p:spPr>
          <a:xfrm rot="16200000">
            <a:off x="4475671" y="685502"/>
            <a:ext cx="477626" cy="5009370"/>
          </a:xfrm>
          <a:prstGeom prst="curved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urved Right Arrow 11"/>
          <p:cNvSpPr/>
          <p:nvPr/>
        </p:nvSpPr>
        <p:spPr>
          <a:xfrm rot="16200000" flipH="1">
            <a:off x="4485884" y="-338733"/>
            <a:ext cx="457200" cy="5009369"/>
          </a:xfrm>
          <a:prstGeom prst="curved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5" name="Diagram 14"/>
          <p:cNvGraphicFramePr/>
          <p:nvPr>
            <p:extLst>
              <p:ext uri="{D42A27DB-BD31-4B8C-83A1-F6EECF244321}">
                <p14:modId xmlns:p14="http://schemas.microsoft.com/office/powerpoint/2010/main" val="4140354772"/>
              </p:ext>
            </p:extLst>
          </p:nvPr>
        </p:nvGraphicFramePr>
        <p:xfrm>
          <a:off x="288000" y="3681022"/>
          <a:ext cx="4741200" cy="35731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913939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8600"/>
            <a:ext cx="2249590" cy="707886"/>
          </a:xfrm>
          <a:prstGeom prst="rect">
            <a:avLst/>
          </a:prstGeom>
        </p:spPr>
        <p:txBody>
          <a:bodyPr wrap="none">
            <a:spAutoFit/>
          </a:bodyPr>
          <a:lstStyle/>
          <a:p>
            <a:r>
              <a:rPr lang="en-US" sz="2000" dirty="0" smtClean="0">
                <a:solidFill>
                  <a:schemeClr val="tx2"/>
                </a:solidFill>
              </a:rPr>
              <a:t>ISO Response </a:t>
            </a:r>
          </a:p>
          <a:p>
            <a:r>
              <a:rPr lang="en-US" sz="2000" dirty="0" smtClean="0">
                <a:solidFill>
                  <a:schemeClr val="tx2"/>
                </a:solidFill>
              </a:rPr>
              <a:t>…..Personal Auto</a:t>
            </a:r>
            <a:endParaRPr lang="en-US" sz="2000" dirty="0">
              <a:solidFill>
                <a:schemeClr val="tx2"/>
              </a:solidFill>
            </a:endParaRPr>
          </a:p>
        </p:txBody>
      </p:sp>
      <p:sp>
        <p:nvSpPr>
          <p:cNvPr id="6" name="Rectangle 5"/>
          <p:cNvSpPr/>
          <p:nvPr/>
        </p:nvSpPr>
        <p:spPr>
          <a:xfrm>
            <a:off x="381000" y="1219200"/>
            <a:ext cx="8458200" cy="5632311"/>
          </a:xfrm>
          <a:prstGeom prst="rect">
            <a:avLst/>
          </a:prstGeom>
          <a:solidFill>
            <a:schemeClr val="bg1"/>
          </a:solidFill>
          <a:effectLst>
            <a:innerShdw blurRad="63500" dist="50800" dir="2700000">
              <a:prstClr val="black">
                <a:alpha val="50000"/>
              </a:prstClr>
            </a:innerShdw>
          </a:effectLst>
        </p:spPr>
        <p:txBody>
          <a:bodyPr wrap="square">
            <a:spAutoFit/>
          </a:bodyPr>
          <a:lstStyle/>
          <a:p>
            <a:r>
              <a:rPr lang="en-US" b="1" dirty="0" smtClean="0">
                <a:solidFill>
                  <a:srgbClr val="0070C0"/>
                </a:solidFill>
              </a:rPr>
              <a:t>To Fill the Gaps </a:t>
            </a:r>
            <a:r>
              <a:rPr lang="en-US" dirty="0" smtClean="0">
                <a:solidFill>
                  <a:srgbClr val="0070C0"/>
                </a:solidFill>
              </a:rPr>
              <a:t>(Circulars </a:t>
            </a:r>
            <a:r>
              <a:rPr lang="en-US" dirty="0">
                <a:solidFill>
                  <a:srgbClr val="0070C0"/>
                </a:solidFill>
              </a:rPr>
              <a:t>(LI-PA-2015-080 and 124)</a:t>
            </a:r>
            <a:r>
              <a:rPr lang="en-US" b="1" dirty="0" smtClean="0">
                <a:solidFill>
                  <a:srgbClr val="0070C0"/>
                </a:solidFill>
              </a:rPr>
              <a:t>:</a:t>
            </a:r>
          </a:p>
          <a:p>
            <a:endParaRPr lang="en-US" b="1" dirty="0" smtClean="0">
              <a:solidFill>
                <a:srgbClr val="0070C0"/>
              </a:solidFill>
            </a:endParaRPr>
          </a:p>
          <a:p>
            <a:pPr marL="285750" indent="-285750">
              <a:buFont typeface="Wingdings" panose="05000000000000000000" pitchFamily="2" charset="2"/>
              <a:buChar char="q"/>
            </a:pPr>
            <a:r>
              <a:rPr lang="en-US" dirty="0" smtClean="0">
                <a:solidFill>
                  <a:srgbClr val="0070C0"/>
                </a:solidFill>
              </a:rPr>
              <a:t>2 optional endorsements filed (PA only, not PU) which would provide:</a:t>
            </a:r>
          </a:p>
          <a:p>
            <a:pPr marL="800100" lvl="1" indent="-342900">
              <a:buFont typeface="Arial" pitchFamily="34" charset="0"/>
              <a:buChar char="•"/>
            </a:pPr>
            <a:r>
              <a:rPr lang="en-US" dirty="0" smtClean="0">
                <a:solidFill>
                  <a:srgbClr val="0070C0"/>
                </a:solidFill>
              </a:rPr>
              <a:t>An option to purchase coverage with respect to </a:t>
            </a:r>
            <a:r>
              <a:rPr lang="en-US" b="1" dirty="0" smtClean="0">
                <a:solidFill>
                  <a:srgbClr val="0070C0"/>
                </a:solidFill>
              </a:rPr>
              <a:t>Phase 1 only</a:t>
            </a:r>
            <a:r>
              <a:rPr lang="en-US" dirty="0" smtClean="0">
                <a:solidFill>
                  <a:srgbClr val="0070C0"/>
                </a:solidFill>
              </a:rPr>
              <a:t> (Logged In/No Match) </a:t>
            </a:r>
          </a:p>
          <a:p>
            <a:pPr marL="800100" lvl="1" indent="-342900">
              <a:buFont typeface="Arial" pitchFamily="34" charset="0"/>
              <a:buChar char="•"/>
            </a:pPr>
            <a:r>
              <a:rPr lang="en-US" dirty="0" smtClean="0">
                <a:solidFill>
                  <a:srgbClr val="0070C0"/>
                </a:solidFill>
              </a:rPr>
              <a:t>An option to purchase coverage with respect to both </a:t>
            </a:r>
            <a:r>
              <a:rPr lang="en-US" b="1" dirty="0" smtClean="0">
                <a:solidFill>
                  <a:srgbClr val="0070C0"/>
                </a:solidFill>
              </a:rPr>
              <a:t>Phases 1 </a:t>
            </a:r>
            <a:r>
              <a:rPr lang="en-US" sz="1600" dirty="0">
                <a:solidFill>
                  <a:srgbClr val="0070C0"/>
                </a:solidFill>
              </a:rPr>
              <a:t>(Logged In/No </a:t>
            </a:r>
            <a:r>
              <a:rPr lang="en-US" sz="1600" dirty="0" smtClean="0">
                <a:solidFill>
                  <a:srgbClr val="0070C0"/>
                </a:solidFill>
              </a:rPr>
              <a:t>Match) </a:t>
            </a:r>
            <a:r>
              <a:rPr lang="en-US" b="1" dirty="0" smtClean="0">
                <a:solidFill>
                  <a:srgbClr val="0070C0"/>
                </a:solidFill>
              </a:rPr>
              <a:t>and Phase 2 </a:t>
            </a:r>
            <a:r>
              <a:rPr lang="en-US" sz="1600" dirty="0" smtClean="0">
                <a:solidFill>
                  <a:srgbClr val="0070C0"/>
                </a:solidFill>
              </a:rPr>
              <a:t>(Logged In and Matched but Not Yet Picked Up) …….</a:t>
            </a:r>
            <a:r>
              <a:rPr lang="en-US" dirty="0" smtClean="0">
                <a:solidFill>
                  <a:srgbClr val="0070C0"/>
                </a:solidFill>
              </a:rPr>
              <a:t>Endorsements PP23 41 and PP23 45 respectively</a:t>
            </a:r>
          </a:p>
          <a:p>
            <a:pPr marL="342900" indent="-342900">
              <a:buFont typeface="Wingdings" panose="05000000000000000000" pitchFamily="2" charset="2"/>
              <a:buChar char="q"/>
            </a:pPr>
            <a:r>
              <a:rPr lang="en-US" dirty="0" smtClean="0">
                <a:solidFill>
                  <a:srgbClr val="0070C0"/>
                </a:solidFill>
              </a:rPr>
              <a:t>Rules/Rating – Specific to Ride Sharing Activities</a:t>
            </a:r>
          </a:p>
          <a:p>
            <a:pPr marL="742950" lvl="1" indent="-285750">
              <a:buFont typeface="Arial" panose="020B0604020202020204" pitchFamily="34" charset="0"/>
              <a:buChar char="•"/>
            </a:pPr>
            <a:r>
              <a:rPr lang="en-US" dirty="0" smtClean="0">
                <a:solidFill>
                  <a:srgbClr val="0070C0"/>
                </a:solidFill>
              </a:rPr>
              <a:t>Territory: Majority of TNC Activity</a:t>
            </a:r>
          </a:p>
          <a:p>
            <a:pPr marL="742950" lvl="1" indent="-285750">
              <a:buFont typeface="Arial" panose="020B0604020202020204" pitchFamily="34" charset="0"/>
              <a:buChar char="•"/>
            </a:pPr>
            <a:r>
              <a:rPr lang="en-US" dirty="0" smtClean="0">
                <a:solidFill>
                  <a:srgbClr val="0070C0"/>
                </a:solidFill>
              </a:rPr>
              <a:t>Mileage: Attributable to TNC Activity</a:t>
            </a:r>
          </a:p>
          <a:p>
            <a:pPr marL="742950" lvl="1" indent="-285750">
              <a:buFont typeface="Arial" panose="020B0604020202020204" pitchFamily="34" charset="0"/>
              <a:buChar char="•"/>
            </a:pPr>
            <a:r>
              <a:rPr lang="en-US" dirty="0" smtClean="0">
                <a:solidFill>
                  <a:srgbClr val="0070C0"/>
                </a:solidFill>
              </a:rPr>
              <a:t>Use: TNC Capacity Specific</a:t>
            </a:r>
          </a:p>
          <a:p>
            <a:endParaRPr lang="en-US" b="1" dirty="0" smtClean="0">
              <a:solidFill>
                <a:srgbClr val="0070C0"/>
              </a:solidFill>
            </a:endParaRPr>
          </a:p>
          <a:p>
            <a:r>
              <a:rPr lang="en-US" b="1" dirty="0" smtClean="0">
                <a:solidFill>
                  <a:srgbClr val="0070C0"/>
                </a:solidFill>
              </a:rPr>
              <a:t>Future Plans:</a:t>
            </a:r>
          </a:p>
          <a:p>
            <a:pPr marL="285750" indent="-285750">
              <a:buFont typeface="Wingdings" panose="05000000000000000000" pitchFamily="2" charset="2"/>
              <a:buChar char="q"/>
            </a:pPr>
            <a:r>
              <a:rPr lang="en-US" dirty="0" smtClean="0">
                <a:solidFill>
                  <a:srgbClr val="0070C0"/>
                </a:solidFill>
              </a:rPr>
              <a:t>Considering</a:t>
            </a:r>
            <a:r>
              <a:rPr lang="en-US" b="1" dirty="0" smtClean="0">
                <a:solidFill>
                  <a:srgbClr val="0070C0"/>
                </a:solidFill>
              </a:rPr>
              <a:t> </a:t>
            </a:r>
            <a:r>
              <a:rPr lang="en-US" dirty="0" smtClean="0">
                <a:solidFill>
                  <a:srgbClr val="0070C0"/>
                </a:solidFill>
              </a:rPr>
              <a:t>creating a                                                                                                                 </a:t>
            </a:r>
            <a:r>
              <a:rPr lang="en-US" b="1" dirty="0" smtClean="0">
                <a:solidFill>
                  <a:srgbClr val="0070C0"/>
                </a:solidFill>
              </a:rPr>
              <a:t>Self-contained Policy </a:t>
            </a:r>
            <a:r>
              <a:rPr lang="en-US" dirty="0" smtClean="0">
                <a:solidFill>
                  <a:srgbClr val="0070C0"/>
                </a:solidFill>
              </a:rPr>
              <a:t>to address                                                                                                          all phases of participation as a TNC driver. </a:t>
            </a:r>
          </a:p>
          <a:p>
            <a:endParaRPr lang="en-US" dirty="0">
              <a:solidFill>
                <a:srgbClr val="0070C0"/>
              </a:solidFill>
            </a:endParaRPr>
          </a:p>
          <a:p>
            <a:endParaRPr lang="en-US" dirty="0" smtClean="0">
              <a:solidFill>
                <a:srgbClr val="0070C0"/>
              </a:solidFill>
            </a:endParaRPr>
          </a:p>
          <a:p>
            <a:endParaRPr lang="en-US" dirty="0">
              <a:solidFill>
                <a:srgbClr val="0070C0"/>
              </a:solidFill>
            </a:endParaRPr>
          </a:p>
        </p:txBody>
      </p:sp>
      <p:sp>
        <p:nvSpPr>
          <p:cNvPr id="7" name="Isosceles Triangle 6"/>
          <p:cNvSpPr/>
          <p:nvPr/>
        </p:nvSpPr>
        <p:spPr>
          <a:xfrm rot="16200000" flipV="1">
            <a:off x="264632" y="6186310"/>
            <a:ext cx="657578" cy="381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ectangle 7"/>
          <p:cNvSpPr/>
          <p:nvPr/>
        </p:nvSpPr>
        <p:spPr>
          <a:xfrm>
            <a:off x="762000" y="6096000"/>
            <a:ext cx="8077200" cy="609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Several Carries are actively providing / considering providing Hybrid Coverage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38366"/>
            <a:ext cx="3657600" cy="2057401"/>
          </a:xfrm>
          <a:prstGeom prst="rect">
            <a:avLst/>
          </a:prstGeom>
        </p:spPr>
      </p:pic>
    </p:spTree>
    <p:extLst>
      <p:ext uri="{BB962C8B-B14F-4D97-AF65-F5344CB8AC3E}">
        <p14:creationId xmlns:p14="http://schemas.microsoft.com/office/powerpoint/2010/main" val="2521212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5750" y="304800"/>
            <a:ext cx="2971800" cy="707886"/>
          </a:xfrm>
          <a:prstGeom prst="rect">
            <a:avLst/>
          </a:prstGeom>
        </p:spPr>
        <p:txBody>
          <a:bodyPr wrap="square">
            <a:spAutoFit/>
          </a:bodyPr>
          <a:lstStyle/>
          <a:p>
            <a:r>
              <a:rPr lang="en-US" sz="2000" dirty="0" smtClean="0">
                <a:solidFill>
                  <a:schemeClr val="tx2"/>
                </a:solidFill>
              </a:rPr>
              <a:t>Personal Auto/TNC ……Insurance </a:t>
            </a:r>
            <a:endParaRPr lang="en-US" sz="2000" dirty="0">
              <a:solidFill>
                <a:schemeClr val="tx2"/>
              </a:solidFill>
            </a:endParaRPr>
          </a:p>
        </p:txBody>
      </p:sp>
      <p:sp>
        <p:nvSpPr>
          <p:cNvPr id="7" name="Isosceles Triangle 6"/>
          <p:cNvSpPr/>
          <p:nvPr/>
        </p:nvSpPr>
        <p:spPr>
          <a:xfrm rot="16200000" flipV="1">
            <a:off x="41659" y="5909059"/>
            <a:ext cx="1059682" cy="381000"/>
          </a:xfrm>
          <a:prstGeom prst="triangl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ectangle 7"/>
          <p:cNvSpPr/>
          <p:nvPr/>
        </p:nvSpPr>
        <p:spPr>
          <a:xfrm>
            <a:off x="859118" y="5569718"/>
            <a:ext cx="4673600" cy="113588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Several TNCs and Carriers are actively providing  or considering providing Coverage ………</a:t>
            </a:r>
          </a:p>
          <a:p>
            <a:r>
              <a:rPr lang="en-US" dirty="0" smtClean="0">
                <a:solidFill>
                  <a:srgbClr val="0070C0"/>
                </a:solidFill>
              </a:rPr>
              <a:t>             …………….Some for all 3 Phases </a:t>
            </a:r>
          </a:p>
        </p:txBody>
      </p:sp>
      <p:graphicFrame>
        <p:nvGraphicFramePr>
          <p:cNvPr id="10" name="Table 9"/>
          <p:cNvGraphicFramePr>
            <a:graphicFrameLocks noGrp="1"/>
          </p:cNvGraphicFramePr>
          <p:nvPr>
            <p:extLst>
              <p:ext uri="{D42A27DB-BD31-4B8C-83A1-F6EECF244321}">
                <p14:modId xmlns:p14="http://schemas.microsoft.com/office/powerpoint/2010/main" val="2685902927"/>
              </p:ext>
            </p:extLst>
          </p:nvPr>
        </p:nvGraphicFramePr>
        <p:xfrm>
          <a:off x="304800" y="1272040"/>
          <a:ext cx="8534400" cy="4175760"/>
        </p:xfrm>
        <a:graphic>
          <a:graphicData uri="http://schemas.openxmlformats.org/drawingml/2006/table">
            <a:tbl>
              <a:tblPr firstRow="1" bandRow="1">
                <a:tableStyleId>{5C22544A-7EE6-4342-B048-85BDC9FD1C3A}</a:tableStyleId>
              </a:tblPr>
              <a:tblGrid>
                <a:gridCol w="1905000"/>
                <a:gridCol w="2895600"/>
                <a:gridCol w="1600200"/>
                <a:gridCol w="2133600"/>
              </a:tblGrid>
              <a:tr h="341173">
                <a:tc gridSpan="4">
                  <a:txBody>
                    <a:bodyPr/>
                    <a:lstStyle/>
                    <a:p>
                      <a:pPr algn="ctr"/>
                      <a:r>
                        <a:rPr lang="en-US" dirty="0" smtClean="0"/>
                        <a:t>Ride Sharing Coverage Application</a:t>
                      </a:r>
                      <a:endParaRPr lang="en-US" dirty="0"/>
                    </a:p>
                  </a:txBody>
                  <a:tcPr>
                    <a:solidFill>
                      <a:schemeClr val="accent5">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852933">
                <a:tc>
                  <a:txBody>
                    <a:bodyPr/>
                    <a:lstStyle/>
                    <a:p>
                      <a:pPr algn="ctr"/>
                      <a:r>
                        <a:rPr lang="en-US" dirty="0" smtClean="0">
                          <a:solidFill>
                            <a:srgbClr val="0070C0"/>
                          </a:solidFill>
                        </a:rPr>
                        <a:t>Phases</a:t>
                      </a:r>
                      <a:endParaRPr lang="en-US" dirty="0">
                        <a:solidFill>
                          <a:srgbClr val="0070C0"/>
                        </a:solidFill>
                      </a:endParaRPr>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rPr>
                        <a:t>TNC Provided</a:t>
                      </a:r>
                    </a:p>
                    <a:p>
                      <a:pPr algn="ctr"/>
                      <a:r>
                        <a:rPr lang="en-US" dirty="0" smtClean="0">
                          <a:solidFill>
                            <a:srgbClr val="0070C0"/>
                          </a:solidFill>
                        </a:rPr>
                        <a:t>Coverage</a:t>
                      </a:r>
                      <a:endParaRPr lang="en-US" dirty="0">
                        <a:solidFill>
                          <a:srgbClr val="0070C0"/>
                        </a:solidFill>
                      </a:endParaRPr>
                    </a:p>
                  </a:txBody>
                  <a:tcPr>
                    <a:solidFill>
                      <a:schemeClr val="bg1">
                        <a:lumMod val="95000"/>
                      </a:schemeClr>
                    </a:solidFill>
                  </a:tcPr>
                </a:tc>
                <a:tc>
                  <a:txBody>
                    <a:bodyPr/>
                    <a:lstStyle/>
                    <a:p>
                      <a:pPr algn="ctr"/>
                      <a:r>
                        <a:rPr lang="en-US" dirty="0" smtClean="0">
                          <a:solidFill>
                            <a:srgbClr val="0070C0"/>
                          </a:solidFill>
                        </a:rPr>
                        <a:t>ISO Public/Livery Exclusion</a:t>
                      </a:r>
                      <a:endParaRPr lang="en-US" dirty="0">
                        <a:solidFill>
                          <a:srgbClr val="0070C0"/>
                        </a:solidFill>
                      </a:endParaRPr>
                    </a:p>
                  </a:txBody>
                  <a:tcPr>
                    <a:solidFill>
                      <a:schemeClr val="bg1">
                        <a:lumMod val="95000"/>
                      </a:schemeClr>
                    </a:solidFill>
                  </a:tcPr>
                </a:tc>
                <a:tc>
                  <a:txBody>
                    <a:bodyPr/>
                    <a:lstStyle/>
                    <a:p>
                      <a:pPr algn="ctr"/>
                      <a:r>
                        <a:rPr lang="en-US" i="0" dirty="0" smtClean="0">
                          <a:solidFill>
                            <a:srgbClr val="0070C0"/>
                          </a:solidFill>
                        </a:rPr>
                        <a:t>ISO</a:t>
                      </a:r>
                    </a:p>
                    <a:p>
                      <a:pPr algn="ctr"/>
                      <a:r>
                        <a:rPr lang="en-US" dirty="0" smtClean="0">
                          <a:solidFill>
                            <a:srgbClr val="0070C0"/>
                          </a:solidFill>
                        </a:rPr>
                        <a:t>New Personal Coverage Options</a:t>
                      </a:r>
                      <a:endParaRPr lang="en-US" dirty="0">
                        <a:solidFill>
                          <a:srgbClr val="0070C0"/>
                        </a:solidFill>
                      </a:endParaRPr>
                    </a:p>
                  </a:txBody>
                  <a:tcPr>
                    <a:solidFill>
                      <a:schemeClr val="bg1">
                        <a:lumMod val="95000"/>
                      </a:schemeClr>
                    </a:solidFill>
                  </a:tcPr>
                </a:tc>
              </a:tr>
              <a:tr h="1009588">
                <a:tc>
                  <a:txBody>
                    <a:bodyPr/>
                    <a:lstStyle/>
                    <a:p>
                      <a:pPr algn="ctr"/>
                      <a:r>
                        <a:rPr lang="en-US" dirty="0" smtClean="0">
                          <a:solidFill>
                            <a:srgbClr val="0070C0"/>
                          </a:solidFill>
                        </a:rPr>
                        <a:t>1</a:t>
                      </a:r>
                    </a:p>
                    <a:p>
                      <a:pPr algn="ctr"/>
                      <a:r>
                        <a:rPr lang="en-US" dirty="0" smtClean="0">
                          <a:solidFill>
                            <a:srgbClr val="0070C0"/>
                          </a:solidFill>
                        </a:rPr>
                        <a:t>Driver Logged in; “No Match”</a:t>
                      </a:r>
                      <a:endParaRPr lang="en-US" dirty="0">
                        <a:solidFill>
                          <a:srgbClr val="0070C0"/>
                        </a:solidFill>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Contingent Liability Coverage </a:t>
                      </a:r>
                      <a:r>
                        <a:rPr lang="en-US" sz="1600" baseline="0" dirty="0" smtClean="0"/>
                        <a:t>($50/100/25)* </a:t>
                      </a:r>
                      <a:r>
                        <a:rPr lang="en-US" sz="16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IF PA coverage declined or not available</a:t>
                      </a:r>
                      <a:endParaRPr lang="en-US" sz="1600" dirty="0"/>
                    </a:p>
                  </a:txBody>
                  <a:tcPr>
                    <a:solidFill>
                      <a:schemeClr val="bg2">
                        <a:lumMod val="40000"/>
                        <a:lumOff val="60000"/>
                      </a:schemeClr>
                    </a:solidFill>
                  </a:tcPr>
                </a:tc>
                <a:tc rowSpan="3">
                  <a:txBody>
                    <a:bodyPr/>
                    <a:lstStyle/>
                    <a:p>
                      <a:pPr algn="ctr"/>
                      <a:endParaRPr lang="en-US" dirty="0" smtClean="0"/>
                    </a:p>
                    <a:p>
                      <a:pPr algn="ctr"/>
                      <a:endParaRPr lang="en-US" dirty="0" smtClean="0"/>
                    </a:p>
                    <a:p>
                      <a:pPr algn="ctr"/>
                      <a:endParaRPr lang="en-US" dirty="0" smtClean="0"/>
                    </a:p>
                    <a:p>
                      <a:pPr algn="ctr"/>
                      <a:endParaRPr lang="en-US" dirty="0" smtClean="0"/>
                    </a:p>
                    <a:p>
                      <a:pPr algn="ctr"/>
                      <a:r>
                        <a:rPr lang="en-US" sz="1600" dirty="0" smtClean="0"/>
                        <a:t>Excluded</a:t>
                      </a:r>
                      <a:endParaRPr lang="en-US" sz="1600" dirty="0"/>
                    </a:p>
                  </a:txBody>
                  <a:tcPr>
                    <a:solidFill>
                      <a:schemeClr val="accent3">
                        <a:lumMod val="40000"/>
                        <a:lumOff val="60000"/>
                      </a:schemeClr>
                    </a:solidFill>
                  </a:tcPr>
                </a:tc>
                <a:tc rowSpan="2">
                  <a:txBody>
                    <a:bodyPr/>
                    <a:lstStyle/>
                    <a:p>
                      <a:pPr algn="ctr"/>
                      <a:endParaRPr lang="en-US" dirty="0" smtClean="0"/>
                    </a:p>
                    <a:p>
                      <a:pPr algn="ctr"/>
                      <a:endParaRPr lang="en-US" dirty="0" smtClean="0"/>
                    </a:p>
                    <a:p>
                      <a:pPr algn="ctr"/>
                      <a:r>
                        <a:rPr lang="en-US" sz="1600" dirty="0" smtClean="0"/>
                        <a:t>Coverage Available</a:t>
                      </a:r>
                      <a:endParaRPr lang="en-US" sz="1600" dirty="0"/>
                    </a:p>
                  </a:txBody>
                  <a:tcPr>
                    <a:solidFill>
                      <a:schemeClr val="accent2">
                        <a:lumMod val="20000"/>
                        <a:lumOff val="80000"/>
                      </a:schemeClr>
                    </a:solidFill>
                  </a:tcPr>
                </a:tc>
              </a:tr>
              <a:tr h="852933">
                <a:tc>
                  <a:txBody>
                    <a:bodyPr/>
                    <a:lstStyle/>
                    <a:p>
                      <a:pPr algn="ctr"/>
                      <a:r>
                        <a:rPr lang="en-US" dirty="0" smtClean="0">
                          <a:solidFill>
                            <a:srgbClr val="0070C0"/>
                          </a:solidFill>
                        </a:rPr>
                        <a:t>2 </a:t>
                      </a:r>
                    </a:p>
                    <a:p>
                      <a:pPr algn="ctr"/>
                      <a:r>
                        <a:rPr lang="en-US" dirty="0" smtClean="0">
                          <a:solidFill>
                            <a:srgbClr val="0070C0"/>
                          </a:solidFill>
                        </a:rPr>
                        <a:t> “Match” made; Not Picked Up</a:t>
                      </a:r>
                      <a:endParaRPr lang="en-US" dirty="0">
                        <a:solidFill>
                          <a:srgbClr val="0070C0"/>
                        </a:solidFill>
                      </a:endParaRPr>
                    </a:p>
                  </a:txBody>
                  <a:tcPr>
                    <a:solidFill>
                      <a:schemeClr val="bg1">
                        <a:lumMod val="95000"/>
                      </a:schemeClr>
                    </a:solidFill>
                  </a:tcPr>
                </a:tc>
                <a:tc rowSpan="2">
                  <a:txBody>
                    <a:bodyPr/>
                    <a:lstStyle/>
                    <a:p>
                      <a:pPr marL="285750" indent="-285750" algn="l">
                        <a:buFont typeface="Arial" panose="020B0604020202020204" pitchFamily="34" charset="0"/>
                        <a:buChar char="•"/>
                      </a:pPr>
                      <a:r>
                        <a:rPr lang="en-US" sz="1600" dirty="0" smtClean="0"/>
                        <a:t>Primary Liability/UM/UIM ($1mm Limit)*</a:t>
                      </a:r>
                    </a:p>
                    <a:p>
                      <a:pPr marL="285750" indent="-285750" algn="l">
                        <a:buFont typeface="Arial" panose="020B0604020202020204" pitchFamily="34" charset="0"/>
                        <a:buChar char="•"/>
                      </a:pPr>
                      <a:r>
                        <a:rPr lang="en-US" sz="1600" dirty="0" smtClean="0"/>
                        <a:t>Contingent Comp/Collision may apply  </a:t>
                      </a:r>
                      <a:endParaRPr lang="en-US" sz="1600" dirty="0"/>
                    </a:p>
                  </a:txBody>
                  <a:tcPr>
                    <a:solidFill>
                      <a:schemeClr val="bg2">
                        <a:lumMod val="40000"/>
                        <a:lumOff val="60000"/>
                      </a:schemeClr>
                    </a:solidFill>
                  </a:tcPr>
                </a:tc>
                <a:tc vMerge="1">
                  <a:txBody>
                    <a:bodyPr/>
                    <a:lstStyle/>
                    <a:p>
                      <a:pPr algn="ctr"/>
                      <a:endParaRPr lang="en-US" dirty="0"/>
                    </a:p>
                  </a:txBody>
                  <a:tcPr/>
                </a:tc>
                <a:tc vMerge="1">
                  <a:txBody>
                    <a:bodyPr/>
                    <a:lstStyle/>
                    <a:p>
                      <a:pPr algn="ctr"/>
                      <a:endParaRPr lang="en-US" dirty="0"/>
                    </a:p>
                  </a:txBody>
                  <a:tcPr/>
                </a:tc>
              </a:tr>
              <a:tr h="852933">
                <a:tc>
                  <a:txBody>
                    <a:bodyPr/>
                    <a:lstStyle/>
                    <a:p>
                      <a:pPr algn="ctr"/>
                      <a:r>
                        <a:rPr lang="en-US" dirty="0" smtClean="0">
                          <a:solidFill>
                            <a:srgbClr val="0070C0"/>
                          </a:solidFill>
                        </a:rPr>
                        <a:t>3</a:t>
                      </a:r>
                    </a:p>
                    <a:p>
                      <a:pPr algn="ctr"/>
                      <a:r>
                        <a:rPr lang="en-US" dirty="0" smtClean="0">
                          <a:solidFill>
                            <a:srgbClr val="0070C0"/>
                          </a:solidFill>
                        </a:rPr>
                        <a:t>Passenger </a:t>
                      </a:r>
                    </a:p>
                    <a:p>
                      <a:pPr algn="ctr"/>
                      <a:r>
                        <a:rPr lang="en-US" dirty="0" smtClean="0">
                          <a:solidFill>
                            <a:srgbClr val="0070C0"/>
                          </a:solidFill>
                        </a:rPr>
                        <a:t>Picked Up</a:t>
                      </a:r>
                      <a:endParaRPr lang="en-US" dirty="0">
                        <a:solidFill>
                          <a:srgbClr val="0070C0"/>
                        </a:solidFill>
                      </a:endParaRPr>
                    </a:p>
                  </a:txBody>
                  <a:tcPr>
                    <a:solidFill>
                      <a:schemeClr val="bg1">
                        <a:lumMod val="95000"/>
                      </a:schemeClr>
                    </a:solidFill>
                  </a:tcPr>
                </a:tc>
                <a:tc vMerge="1">
                  <a:txBody>
                    <a:bodyPr/>
                    <a:lstStyle/>
                    <a:p>
                      <a:pPr algn="ctr"/>
                      <a:endParaRPr lang="en-US" dirty="0"/>
                    </a:p>
                  </a:txBody>
                  <a:tcPr/>
                </a:tc>
                <a:tc vMerge="1">
                  <a:txBody>
                    <a:bodyPr/>
                    <a:lstStyle/>
                    <a:p>
                      <a:pPr algn="ctr"/>
                      <a:endParaRPr lang="en-US" dirty="0"/>
                    </a:p>
                  </a:txBody>
                  <a:tcPr/>
                </a:tc>
                <a:tc>
                  <a:txBody>
                    <a:bodyPr/>
                    <a:lstStyle/>
                    <a:p>
                      <a:pPr algn="ctr"/>
                      <a:r>
                        <a:rPr lang="en-US" sz="1600" dirty="0" smtClean="0"/>
                        <a:t>No Coverage Available</a:t>
                      </a:r>
                      <a:endParaRPr lang="en-US" sz="1600" dirty="0"/>
                    </a:p>
                  </a:txBody>
                  <a:tcPr>
                    <a:solidFill>
                      <a:schemeClr val="accent3">
                        <a:lumMod val="40000"/>
                        <a:lumOff val="60000"/>
                      </a:schemeClr>
                    </a:solidFill>
                  </a:tcPr>
                </a:tc>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935" y="5447800"/>
            <a:ext cx="2895600" cy="1417319"/>
          </a:xfrm>
          <a:prstGeom prst="rect">
            <a:avLst/>
          </a:prstGeom>
        </p:spPr>
      </p:pic>
      <p:sp>
        <p:nvSpPr>
          <p:cNvPr id="11" name="Rectangle 10"/>
          <p:cNvSpPr/>
          <p:nvPr/>
        </p:nvSpPr>
        <p:spPr>
          <a:xfrm>
            <a:off x="3195918" y="5075086"/>
            <a:ext cx="4939749" cy="307777"/>
          </a:xfrm>
          <a:prstGeom prst="rect">
            <a:avLst/>
          </a:prstGeom>
        </p:spPr>
        <p:txBody>
          <a:bodyPr wrap="square">
            <a:spAutoFit/>
          </a:bodyPr>
          <a:lstStyle/>
          <a:p>
            <a:r>
              <a:rPr lang="en-US" sz="1400" dirty="0" smtClean="0"/>
              <a:t>(*According to publicly available information, as of 6/2/2015)</a:t>
            </a:r>
            <a:endParaRPr lang="en-US" sz="1400" dirty="0"/>
          </a:p>
        </p:txBody>
      </p:sp>
    </p:spTree>
    <p:extLst>
      <p:ext uri="{BB962C8B-B14F-4D97-AF65-F5344CB8AC3E}">
        <p14:creationId xmlns:p14="http://schemas.microsoft.com/office/powerpoint/2010/main" val="4197745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ight Arrow 79"/>
          <p:cNvSpPr/>
          <p:nvPr/>
        </p:nvSpPr>
        <p:spPr>
          <a:xfrm rot="10800000">
            <a:off x="1766635" y="4136729"/>
            <a:ext cx="5910416" cy="23766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85750" y="304800"/>
            <a:ext cx="2971800" cy="707886"/>
          </a:xfrm>
          <a:prstGeom prst="rect">
            <a:avLst/>
          </a:prstGeom>
        </p:spPr>
        <p:txBody>
          <a:bodyPr wrap="square">
            <a:spAutoFit/>
          </a:bodyPr>
          <a:lstStyle/>
          <a:p>
            <a:r>
              <a:rPr lang="en-US" sz="2000" dirty="0" smtClean="0">
                <a:solidFill>
                  <a:schemeClr val="tx2"/>
                </a:solidFill>
              </a:rPr>
              <a:t>Personal Auto/TNC ……….Insurance </a:t>
            </a:r>
            <a:endParaRPr lang="en-US" sz="2000" dirty="0">
              <a:solidFill>
                <a:schemeClr val="tx2"/>
              </a:solidFill>
            </a:endParaRPr>
          </a:p>
        </p:txBody>
      </p:sp>
      <p:pic>
        <p:nvPicPr>
          <p:cNvPr id="12" name="Picture 11"/>
          <p:cNvPicPr>
            <a:picLocks noChangeAspect="1"/>
          </p:cNvPicPr>
          <p:nvPr/>
        </p:nvPicPr>
        <p:blipFill>
          <a:blip r:embed="rId3"/>
          <a:stretch>
            <a:fillRect/>
          </a:stretch>
        </p:blipFill>
        <p:spPr>
          <a:xfrm>
            <a:off x="285750" y="1600200"/>
            <a:ext cx="979911" cy="914399"/>
          </a:xfrm>
          <a:prstGeom prst="rect">
            <a:avLst/>
          </a:prstGeom>
        </p:spPr>
      </p:pic>
      <p:sp>
        <p:nvSpPr>
          <p:cNvPr id="2" name="Right Arrow 1"/>
          <p:cNvSpPr/>
          <p:nvPr/>
        </p:nvSpPr>
        <p:spPr>
          <a:xfrm>
            <a:off x="1371600" y="1752600"/>
            <a:ext cx="609600" cy="484632"/>
          </a:xfrm>
          <a:prstGeom prst="rightArrow">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a:stretch>
            <a:fillRect/>
          </a:stretch>
        </p:blipFill>
        <p:spPr>
          <a:xfrm>
            <a:off x="2086447" y="1553481"/>
            <a:ext cx="979911" cy="914399"/>
          </a:xfrm>
          <a:prstGeom prst="rect">
            <a:avLst/>
          </a:prstGeom>
        </p:spPr>
      </p:pic>
      <p:pic>
        <p:nvPicPr>
          <p:cNvPr id="14" name="Picture 13"/>
          <p:cNvPicPr>
            <a:picLocks noChangeAspect="1"/>
          </p:cNvPicPr>
          <p:nvPr/>
        </p:nvPicPr>
        <p:blipFill>
          <a:blip r:embed="rId3"/>
          <a:stretch>
            <a:fillRect/>
          </a:stretch>
        </p:blipFill>
        <p:spPr>
          <a:xfrm>
            <a:off x="3792445" y="1537714"/>
            <a:ext cx="979911" cy="914399"/>
          </a:xfrm>
          <a:prstGeom prst="rect">
            <a:avLst/>
          </a:prstGeom>
        </p:spPr>
      </p:pic>
      <p:sp>
        <p:nvSpPr>
          <p:cNvPr id="15" name="Right Arrow 14"/>
          <p:cNvSpPr/>
          <p:nvPr/>
        </p:nvSpPr>
        <p:spPr>
          <a:xfrm>
            <a:off x="3171605" y="1752598"/>
            <a:ext cx="596184" cy="484632"/>
          </a:xfrm>
          <a:prstGeom prst="rightArrow">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4943551" y="1752598"/>
            <a:ext cx="547675" cy="484632"/>
          </a:xfrm>
          <a:prstGeom prst="rightArrow">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3"/>
          <a:stretch>
            <a:fillRect/>
          </a:stretch>
        </p:blipFill>
        <p:spPr>
          <a:xfrm>
            <a:off x="5615152" y="1600199"/>
            <a:ext cx="979911" cy="914399"/>
          </a:xfrm>
          <a:prstGeom prst="rect">
            <a:avLst/>
          </a:prstGeom>
        </p:spPr>
      </p:pic>
      <p:sp>
        <p:nvSpPr>
          <p:cNvPr id="3" name="Rectangle 2"/>
          <p:cNvSpPr/>
          <p:nvPr/>
        </p:nvSpPr>
        <p:spPr>
          <a:xfrm>
            <a:off x="351261" y="2667000"/>
            <a:ext cx="914400" cy="609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 Off</a:t>
            </a:r>
            <a:endParaRPr lang="en-US" dirty="0"/>
          </a:p>
        </p:txBody>
      </p:sp>
      <p:sp>
        <p:nvSpPr>
          <p:cNvPr id="18" name="Rectangle 17"/>
          <p:cNvSpPr/>
          <p:nvPr/>
        </p:nvSpPr>
        <p:spPr>
          <a:xfrm>
            <a:off x="2119202" y="2648607"/>
            <a:ext cx="914400" cy="609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 On</a:t>
            </a:r>
            <a:endParaRPr lang="en-US" dirty="0"/>
          </a:p>
        </p:txBody>
      </p:sp>
      <p:sp>
        <p:nvSpPr>
          <p:cNvPr id="19" name="Rectangle 18"/>
          <p:cNvSpPr/>
          <p:nvPr/>
        </p:nvSpPr>
        <p:spPr>
          <a:xfrm>
            <a:off x="3825200" y="2648607"/>
            <a:ext cx="914400" cy="609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Match Found</a:t>
            </a:r>
            <a:endParaRPr lang="en-US" dirty="0"/>
          </a:p>
        </p:txBody>
      </p:sp>
      <p:sp>
        <p:nvSpPr>
          <p:cNvPr id="20" name="Rectangle 19"/>
          <p:cNvSpPr/>
          <p:nvPr/>
        </p:nvSpPr>
        <p:spPr>
          <a:xfrm>
            <a:off x="5370566" y="2645979"/>
            <a:ext cx="1350098" cy="609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Passenger Picked Up </a:t>
            </a:r>
            <a:endParaRPr lang="en-US" dirty="0"/>
          </a:p>
        </p:txBody>
      </p:sp>
      <p:sp>
        <p:nvSpPr>
          <p:cNvPr id="21" name="Rectangle 20"/>
          <p:cNvSpPr/>
          <p:nvPr/>
        </p:nvSpPr>
        <p:spPr>
          <a:xfrm>
            <a:off x="7252918" y="2645979"/>
            <a:ext cx="1447800" cy="609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Passenger Dropped Off</a:t>
            </a:r>
            <a:endParaRPr lang="en-US" dirty="0"/>
          </a:p>
        </p:txBody>
      </p:sp>
      <p:sp>
        <p:nvSpPr>
          <p:cNvPr id="22" name="Right Arrow 21"/>
          <p:cNvSpPr/>
          <p:nvPr/>
        </p:nvSpPr>
        <p:spPr>
          <a:xfrm>
            <a:off x="6718989" y="1787649"/>
            <a:ext cx="547675" cy="484632"/>
          </a:xfrm>
          <a:prstGeom prst="rightArrow">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3"/>
          <a:stretch>
            <a:fillRect/>
          </a:stretch>
        </p:blipFill>
        <p:spPr>
          <a:xfrm>
            <a:off x="7486863" y="1578282"/>
            <a:ext cx="979911" cy="914399"/>
          </a:xfrm>
          <a:prstGeom prst="rect">
            <a:avLst/>
          </a:prstGeom>
        </p:spPr>
      </p:pic>
      <p:sp>
        <p:nvSpPr>
          <p:cNvPr id="24" name="Rectangle 23"/>
          <p:cNvSpPr/>
          <p:nvPr/>
        </p:nvSpPr>
        <p:spPr>
          <a:xfrm>
            <a:off x="301486" y="3541537"/>
            <a:ext cx="1422181" cy="9906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Drivers </a:t>
            </a:r>
          </a:p>
          <a:p>
            <a:pPr algn="ctr"/>
            <a:r>
              <a:rPr lang="en-US" sz="1600" dirty="0" smtClean="0"/>
              <a:t>Personal Auto Policy</a:t>
            </a:r>
            <a:endParaRPr lang="en-US" sz="1600" dirty="0"/>
          </a:p>
        </p:txBody>
      </p:sp>
      <p:cxnSp>
        <p:nvCxnSpPr>
          <p:cNvPr id="6" name="Straight Connector 5"/>
          <p:cNvCxnSpPr>
            <a:stCxn id="3" idx="2"/>
          </p:cNvCxnSpPr>
          <p:nvPr/>
        </p:nvCxnSpPr>
        <p:spPr>
          <a:xfrm>
            <a:off x="808461" y="3276600"/>
            <a:ext cx="0" cy="264937"/>
          </a:xfrm>
          <a:prstGeom prst="line">
            <a:avLst/>
          </a:prstGeom>
          <a:ln w="28575">
            <a:solidFill>
              <a:schemeClr val="accent5">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08932" y="5015251"/>
            <a:ext cx="3534939" cy="9852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smtClean="0"/>
              <a:t>TNC Provides Contingent Coverage </a:t>
            </a:r>
            <a:r>
              <a:rPr lang="en-US" sz="1600" dirty="0"/>
              <a:t>($50/100/25</a:t>
            </a:r>
            <a:r>
              <a:rPr lang="en-US" sz="1600" dirty="0" smtClean="0"/>
              <a:t>) </a:t>
            </a:r>
            <a:r>
              <a:rPr lang="en-US" sz="1600" dirty="0"/>
              <a:t>– </a:t>
            </a:r>
            <a:r>
              <a:rPr lang="en-US" sz="1600" dirty="0" smtClean="0"/>
              <a:t>IF </a:t>
            </a:r>
            <a:r>
              <a:rPr lang="en-US" sz="1600" dirty="0"/>
              <a:t>PA coverage declined </a:t>
            </a:r>
            <a:r>
              <a:rPr lang="en-US" sz="1600" dirty="0" smtClean="0"/>
              <a:t>/ not </a:t>
            </a:r>
            <a:r>
              <a:rPr lang="en-US" sz="1600" dirty="0"/>
              <a:t>available</a:t>
            </a:r>
          </a:p>
        </p:txBody>
      </p:sp>
      <p:cxnSp>
        <p:nvCxnSpPr>
          <p:cNvPr id="32" name="Straight Connector 31"/>
          <p:cNvCxnSpPr>
            <a:stCxn id="18" idx="2"/>
            <a:endCxn id="29" idx="0"/>
          </p:cNvCxnSpPr>
          <p:nvPr/>
        </p:nvCxnSpPr>
        <p:spPr>
          <a:xfrm>
            <a:off x="2576402" y="3258207"/>
            <a:ext cx="0" cy="1757044"/>
          </a:xfrm>
          <a:prstGeom prst="line">
            <a:avLst/>
          </a:prstGeom>
          <a:ln w="2857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278538" y="3541537"/>
            <a:ext cx="711090" cy="4970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 Off</a:t>
            </a:r>
            <a:endParaRPr lang="en-US" sz="1600" dirty="0"/>
          </a:p>
        </p:txBody>
      </p:sp>
      <p:cxnSp>
        <p:nvCxnSpPr>
          <p:cNvPr id="46" name="Straight Connector 45"/>
          <p:cNvCxnSpPr/>
          <p:nvPr/>
        </p:nvCxnSpPr>
        <p:spPr>
          <a:xfrm>
            <a:off x="7620000" y="3255579"/>
            <a:ext cx="0" cy="264937"/>
          </a:xfrm>
          <a:prstGeom prst="line">
            <a:avLst/>
          </a:prstGeom>
          <a:ln w="28575">
            <a:solidFill>
              <a:schemeClr val="accent5">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82400" y="3296531"/>
            <a:ext cx="0" cy="264937"/>
          </a:xfrm>
          <a:prstGeom prst="line">
            <a:avLst/>
          </a:prstGeom>
          <a:ln w="28575">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943600" y="3296531"/>
            <a:ext cx="0" cy="264937"/>
          </a:xfrm>
          <a:prstGeom prst="line">
            <a:avLst/>
          </a:prstGeom>
          <a:ln w="28575">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8012872" y="3524682"/>
            <a:ext cx="711090" cy="497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App On</a:t>
            </a:r>
            <a:endParaRPr lang="en-US" sz="1600" dirty="0"/>
          </a:p>
        </p:txBody>
      </p:sp>
      <p:cxnSp>
        <p:nvCxnSpPr>
          <p:cNvPr id="51" name="Straight Connector 50"/>
          <p:cNvCxnSpPr/>
          <p:nvPr/>
        </p:nvCxnSpPr>
        <p:spPr>
          <a:xfrm>
            <a:off x="8368417" y="3255578"/>
            <a:ext cx="0" cy="264937"/>
          </a:xfrm>
          <a:prstGeom prst="line">
            <a:avLst/>
          </a:prstGeom>
          <a:ln w="28575">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50775" y="4036837"/>
            <a:ext cx="0" cy="264937"/>
          </a:xfrm>
          <a:prstGeom prst="line">
            <a:avLst/>
          </a:prstGeom>
          <a:ln w="76200">
            <a:solidFill>
              <a:schemeClr val="accent5">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83" name="Right Arrow 82"/>
          <p:cNvSpPr/>
          <p:nvPr/>
        </p:nvSpPr>
        <p:spPr>
          <a:xfrm rot="10800000">
            <a:off x="4343871" y="5213654"/>
            <a:ext cx="4024546" cy="189178"/>
          </a:xfrm>
          <a:prstGeom prst="rightArrow">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Connector 83"/>
          <p:cNvCxnSpPr>
            <a:endCxn id="83" idx="1"/>
          </p:cNvCxnSpPr>
          <p:nvPr/>
        </p:nvCxnSpPr>
        <p:spPr>
          <a:xfrm>
            <a:off x="8368417" y="3974298"/>
            <a:ext cx="0" cy="1333945"/>
          </a:xfrm>
          <a:prstGeom prst="line">
            <a:avLst/>
          </a:prstGeom>
          <a:ln w="76200">
            <a:solidFill>
              <a:schemeClr val="accent3">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251" y="4136729"/>
            <a:ext cx="2895600" cy="2666549"/>
          </a:xfrm>
          <a:prstGeom prst="rect">
            <a:avLst/>
          </a:prstGeom>
        </p:spPr>
      </p:pic>
      <p:sp>
        <p:nvSpPr>
          <p:cNvPr id="41" name="Rectangle 40"/>
          <p:cNvSpPr/>
          <p:nvPr/>
        </p:nvSpPr>
        <p:spPr>
          <a:xfrm>
            <a:off x="3801948" y="3618317"/>
            <a:ext cx="2926544" cy="13090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TNC Provides </a:t>
            </a:r>
          </a:p>
          <a:p>
            <a:pPr marL="285750" indent="-285750">
              <a:buFont typeface="Arial" panose="020B0604020202020204" pitchFamily="34" charset="0"/>
              <a:buChar char="•"/>
            </a:pPr>
            <a:r>
              <a:rPr lang="en-US" sz="1600" dirty="0" smtClean="0"/>
              <a:t>Primary Liability/UM/UIM ($1m </a:t>
            </a:r>
            <a:r>
              <a:rPr lang="en-US" sz="1600" dirty="0"/>
              <a:t>Limit</a:t>
            </a:r>
            <a:r>
              <a:rPr lang="en-US" sz="1600" dirty="0" smtClean="0"/>
              <a:t>)</a:t>
            </a:r>
            <a:endParaRPr lang="en-US" sz="1600" dirty="0"/>
          </a:p>
          <a:p>
            <a:pPr marL="285750" indent="-285750">
              <a:buFont typeface="Arial" panose="020B0604020202020204" pitchFamily="34" charset="0"/>
              <a:buChar char="•"/>
            </a:pPr>
            <a:r>
              <a:rPr lang="en-US" sz="1600" dirty="0"/>
              <a:t>Contingent Comp/Collision </a:t>
            </a:r>
            <a:r>
              <a:rPr lang="en-US" sz="1600" dirty="0" smtClean="0"/>
              <a:t>(up to $50k) </a:t>
            </a:r>
            <a:endParaRPr lang="en-US" sz="1600" dirty="0"/>
          </a:p>
        </p:txBody>
      </p:sp>
    </p:spTree>
    <p:extLst>
      <p:ext uri="{BB962C8B-B14F-4D97-AF65-F5344CB8AC3E}">
        <p14:creationId xmlns:p14="http://schemas.microsoft.com/office/powerpoint/2010/main" val="3631993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10"/>
          <p:cNvSpPr>
            <a:spLocks noGrp="1" noChangeArrowheads="1"/>
          </p:cNvSpPr>
          <p:nvPr>
            <p:ph type="sldNum" sz="quarter" idx="12"/>
          </p:nvPr>
        </p:nvSpPr>
        <p:spPr/>
        <p:txBody>
          <a:bodyPr/>
          <a:lstStyle/>
          <a:p>
            <a:pPr>
              <a:defRPr/>
            </a:pPr>
            <a:fld id="{CE835BC6-8224-463A-A3C8-641FE62D3BCF}" type="slidenum">
              <a:rPr lang="en-US" smtClean="0">
                <a:solidFill>
                  <a:srgbClr val="000000"/>
                </a:solidFill>
              </a:rPr>
              <a:pPr>
                <a:defRPr/>
              </a:pPr>
              <a:t>53</a:t>
            </a:fld>
            <a:endParaRPr lang="en-US" dirty="0" smtClean="0">
              <a:solidFill>
                <a:srgbClr val="000000"/>
              </a:solidFill>
            </a:endParaRPr>
          </a:p>
        </p:txBody>
      </p:sp>
      <p:sp>
        <p:nvSpPr>
          <p:cNvPr id="5124" name="Rectangle 3"/>
          <p:cNvSpPr>
            <a:spLocks noGrp="1" noChangeArrowheads="1"/>
          </p:cNvSpPr>
          <p:nvPr>
            <p:ph type="title"/>
          </p:nvPr>
        </p:nvSpPr>
        <p:spPr>
          <a:xfrm>
            <a:off x="228600" y="419727"/>
            <a:ext cx="8227421" cy="625623"/>
          </a:xfrm>
        </p:spPr>
        <p:txBody>
          <a:bodyPr/>
          <a:lstStyle/>
          <a:p>
            <a:r>
              <a:rPr lang="en-US" sz="2000" dirty="0" smtClean="0"/>
              <a:t>Sharing Economy</a:t>
            </a:r>
          </a:p>
        </p:txBody>
      </p:sp>
      <p:sp>
        <p:nvSpPr>
          <p:cNvPr id="8" name="Title 1"/>
          <p:cNvSpPr txBox="1">
            <a:spLocks/>
          </p:cNvSpPr>
          <p:nvPr/>
        </p:nvSpPr>
        <p:spPr>
          <a:xfrm>
            <a:off x="228600" y="1840285"/>
            <a:ext cx="8610600" cy="864000"/>
          </a:xfrm>
          <a:prstGeom prst="rect">
            <a:avLst/>
          </a:prstGeom>
        </p:spPr>
        <p:txBody>
          <a:bodyPr vert="horz" lIns="0" tIns="0" rIns="0" bIns="0" rtlCol="0" anchor="t">
            <a:no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r>
              <a:rPr lang="en-US" sz="2800" dirty="0" smtClean="0"/>
              <a:t>Takeaways / Wrap-up</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9220"/>
            <a:ext cx="9144000" cy="3380551"/>
          </a:xfrm>
          <a:prstGeom prst="rect">
            <a:avLst/>
          </a:prstGeom>
        </p:spPr>
      </p:pic>
    </p:spTree>
    <p:extLst>
      <p:ext uri="{BB962C8B-B14F-4D97-AF65-F5344CB8AC3E}">
        <p14:creationId xmlns:p14="http://schemas.microsoft.com/office/powerpoint/2010/main" val="1297650949"/>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81000"/>
            <a:ext cx="4724400" cy="1015663"/>
          </a:xfrm>
          <a:prstGeom prst="rect">
            <a:avLst/>
          </a:prstGeom>
        </p:spPr>
        <p:txBody>
          <a:bodyPr wrap="square">
            <a:spAutoFit/>
          </a:bodyPr>
          <a:lstStyle/>
          <a:p>
            <a:r>
              <a:rPr lang="en-US" sz="2000" dirty="0" smtClean="0">
                <a:solidFill>
                  <a:schemeClr val="tx2"/>
                </a:solidFill>
              </a:rPr>
              <a:t>Sharing Economy </a:t>
            </a:r>
          </a:p>
          <a:p>
            <a:r>
              <a:rPr lang="en-US" sz="2000" dirty="0" smtClean="0">
                <a:solidFill>
                  <a:schemeClr val="tx2"/>
                </a:solidFill>
              </a:rPr>
              <a:t>Takeaways/Wrap Ups</a:t>
            </a:r>
          </a:p>
          <a:p>
            <a:endParaRPr lang="en-US" sz="2000" dirty="0">
              <a:solidFill>
                <a:schemeClr val="tx2"/>
              </a:solidFill>
            </a:endParaRPr>
          </a:p>
        </p:txBody>
      </p:sp>
      <p:graphicFrame>
        <p:nvGraphicFramePr>
          <p:cNvPr id="2" name="Diagram 1"/>
          <p:cNvGraphicFramePr/>
          <p:nvPr>
            <p:extLst>
              <p:ext uri="{D42A27DB-BD31-4B8C-83A1-F6EECF244321}">
                <p14:modId xmlns:p14="http://schemas.microsoft.com/office/powerpoint/2010/main" val="3106706560"/>
              </p:ext>
            </p:extLst>
          </p:nvPr>
        </p:nvGraphicFramePr>
        <p:xfrm>
          <a:off x="533400" y="1396662"/>
          <a:ext cx="8305800" cy="5156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5181600" y="2057400"/>
            <a:ext cx="3581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Understand the Risks; </a:t>
            </a:r>
          </a:p>
          <a:p>
            <a:pPr algn="ctr"/>
            <a:r>
              <a:rPr lang="en-US" sz="2400" dirty="0" smtClean="0">
                <a:solidFill>
                  <a:srgbClr val="0070C0"/>
                </a:solidFill>
              </a:rPr>
              <a:t>Develop Solutions</a:t>
            </a:r>
            <a:endParaRPr lang="en-US" sz="2400" dirty="0">
              <a:solidFill>
                <a:srgbClr val="0070C0"/>
              </a:solidFill>
            </a:endParaRPr>
          </a:p>
        </p:txBody>
      </p:sp>
      <p:sp>
        <p:nvSpPr>
          <p:cNvPr id="14" name="Rectangle 13"/>
          <p:cNvSpPr/>
          <p:nvPr/>
        </p:nvSpPr>
        <p:spPr>
          <a:xfrm>
            <a:off x="5210908" y="3429000"/>
            <a:ext cx="3581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Traditional Risks …                  will be Different</a:t>
            </a:r>
            <a:endParaRPr lang="en-US" sz="2400" dirty="0">
              <a:solidFill>
                <a:srgbClr val="0070C0"/>
              </a:solidFill>
            </a:endParaRPr>
          </a:p>
        </p:txBody>
      </p:sp>
      <p:sp>
        <p:nvSpPr>
          <p:cNvPr id="15" name="Rectangle 14"/>
          <p:cNvSpPr/>
          <p:nvPr/>
        </p:nvSpPr>
        <p:spPr>
          <a:xfrm>
            <a:off x="5943600" y="4794738"/>
            <a:ext cx="2848708"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0070C0"/>
                </a:solidFill>
              </a:rPr>
              <a:t>Both </a:t>
            </a:r>
            <a:r>
              <a:rPr lang="en-US" sz="2400" dirty="0">
                <a:solidFill>
                  <a:srgbClr val="0070C0"/>
                </a:solidFill>
              </a:rPr>
              <a:t>Up and Out </a:t>
            </a:r>
            <a:r>
              <a:rPr lang="en-US" sz="2400" dirty="0" smtClean="0">
                <a:solidFill>
                  <a:srgbClr val="0070C0"/>
                </a:solidFill>
              </a:rPr>
              <a:t>More of it…..                          In More Diverse Ways Peer Sharing </a:t>
            </a:r>
            <a:endParaRPr lang="en-US" sz="2400" dirty="0">
              <a:solidFill>
                <a:srgbClr val="0070C0"/>
              </a:solidFill>
            </a:endParaRPr>
          </a:p>
        </p:txBody>
      </p:sp>
    </p:spTree>
    <p:extLst>
      <p:ext uri="{BB962C8B-B14F-4D97-AF65-F5344CB8AC3E}">
        <p14:creationId xmlns:p14="http://schemas.microsoft.com/office/powerpoint/2010/main" val="3684992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304800"/>
            <a:ext cx="6840000" cy="720000"/>
          </a:xfrm>
        </p:spPr>
        <p:txBody>
          <a:bodyPr>
            <a:normAutofit/>
          </a:bodyPr>
          <a:lstStyle/>
          <a:p>
            <a:pPr eaLnBrk="1" hangingPunct="1"/>
            <a:r>
              <a:rPr lang="en-US" sz="2000" dirty="0" smtClean="0"/>
              <a:t>Ride Sharing &amp; Home Sharing</a:t>
            </a:r>
            <a:br>
              <a:rPr lang="en-US" sz="2000" dirty="0" smtClean="0"/>
            </a:br>
            <a:r>
              <a:rPr lang="en-US" sz="2000" dirty="0" smtClean="0"/>
              <a:t>In Conclusion…..Some General Thoughts</a:t>
            </a:r>
          </a:p>
        </p:txBody>
      </p:sp>
      <p:sp>
        <p:nvSpPr>
          <p:cNvPr id="3" name="Content Placeholder 2"/>
          <p:cNvSpPr>
            <a:spLocks noGrp="1"/>
          </p:cNvSpPr>
          <p:nvPr>
            <p:ph idx="1"/>
          </p:nvPr>
        </p:nvSpPr>
        <p:spPr>
          <a:xfrm>
            <a:off x="152400" y="2231070"/>
            <a:ext cx="7543800" cy="3209503"/>
          </a:xfrm>
        </p:spPr>
        <p:txBody>
          <a:bodyPr rtlCol="0">
            <a:normAutofit/>
          </a:bodyPr>
          <a:lstStyle/>
          <a:p>
            <a:pPr marL="842962" lvl="1" indent="-514350" eaLnBrk="1" fontAlgn="auto" hangingPunct="1">
              <a:spcAft>
                <a:spcPts val="0"/>
              </a:spcAft>
              <a:buFont typeface="+mj-lt"/>
              <a:buAutoNum type="arabicPeriod"/>
              <a:defRPr/>
            </a:pPr>
            <a:r>
              <a:rPr lang="en-US" sz="2000" dirty="0" smtClean="0">
                <a:solidFill>
                  <a:srgbClr val="0070C0"/>
                </a:solidFill>
              </a:rPr>
              <a:t>Advise Policyholders if/how coverage applies</a:t>
            </a:r>
          </a:p>
          <a:p>
            <a:pPr marL="842962" lvl="1" indent="-514350" eaLnBrk="1" fontAlgn="auto" hangingPunct="1">
              <a:spcAft>
                <a:spcPts val="0"/>
              </a:spcAft>
              <a:buFont typeface="+mj-lt"/>
              <a:buAutoNum type="arabicPeriod"/>
              <a:defRPr/>
            </a:pPr>
            <a:r>
              <a:rPr lang="en-US" sz="2000" dirty="0" smtClean="0">
                <a:solidFill>
                  <a:srgbClr val="0070C0"/>
                </a:solidFill>
              </a:rPr>
              <a:t>Inquire as to Insured involvement…..Nature and Extent </a:t>
            </a:r>
          </a:p>
          <a:p>
            <a:pPr marL="842962" lvl="1" indent="-514350" eaLnBrk="1" fontAlgn="auto" hangingPunct="1">
              <a:spcAft>
                <a:spcPts val="0"/>
              </a:spcAft>
              <a:buFont typeface="+mj-lt"/>
              <a:buAutoNum type="arabicPeriod"/>
              <a:defRPr/>
            </a:pPr>
            <a:r>
              <a:rPr lang="en-US" sz="2000" dirty="0" smtClean="0">
                <a:solidFill>
                  <a:srgbClr val="0070C0"/>
                </a:solidFill>
              </a:rPr>
              <a:t>Reinforce current policy exclusions if needed</a:t>
            </a:r>
          </a:p>
          <a:p>
            <a:pPr marL="842962" lvl="1" indent="-514350" eaLnBrk="1" fontAlgn="auto" hangingPunct="1">
              <a:spcAft>
                <a:spcPts val="0"/>
              </a:spcAft>
              <a:buFont typeface="+mj-lt"/>
              <a:buAutoNum type="arabicPeriod"/>
              <a:defRPr/>
            </a:pPr>
            <a:r>
              <a:rPr lang="en-US" sz="2000" dirty="0" smtClean="0">
                <a:solidFill>
                  <a:srgbClr val="0070C0"/>
                </a:solidFill>
              </a:rPr>
              <a:t>Develop specific Coverage alternatives if intending to cover</a:t>
            </a:r>
          </a:p>
          <a:p>
            <a:pPr marL="842962" lvl="1" indent="-514350" eaLnBrk="1" fontAlgn="auto" hangingPunct="1">
              <a:spcAft>
                <a:spcPts val="0"/>
              </a:spcAft>
              <a:buFont typeface="+mj-lt"/>
              <a:buAutoNum type="arabicPeriod"/>
              <a:defRPr/>
            </a:pPr>
            <a:r>
              <a:rPr lang="en-US" sz="2000" dirty="0" smtClean="0">
                <a:solidFill>
                  <a:srgbClr val="0070C0"/>
                </a:solidFill>
              </a:rPr>
              <a:t>Develop Pricing Parameters </a:t>
            </a:r>
          </a:p>
          <a:p>
            <a:pPr marL="842962" lvl="1" indent="-514350" eaLnBrk="1" fontAlgn="auto" hangingPunct="1">
              <a:spcAft>
                <a:spcPts val="0"/>
              </a:spcAft>
              <a:buFont typeface="+mj-lt"/>
              <a:buAutoNum type="arabicPeriod"/>
              <a:defRPr/>
            </a:pPr>
            <a:r>
              <a:rPr lang="en-US" sz="2000" dirty="0" smtClean="0">
                <a:solidFill>
                  <a:srgbClr val="0070C0"/>
                </a:solidFill>
              </a:rPr>
              <a:t>Develop Underwriting Guidelines</a:t>
            </a:r>
          </a:p>
          <a:p>
            <a:pPr marL="842962" lvl="1" indent="-514350" eaLnBrk="1" fontAlgn="auto" hangingPunct="1">
              <a:spcAft>
                <a:spcPts val="0"/>
              </a:spcAft>
              <a:buFont typeface="+mj-lt"/>
              <a:buAutoNum type="arabicPeriod"/>
              <a:defRPr/>
            </a:pPr>
            <a:endParaRPr lang="en-US" sz="2400" dirty="0" smtClean="0">
              <a:solidFill>
                <a:srgbClr val="0070C0"/>
              </a:solidFill>
            </a:endParaRPr>
          </a:p>
          <a:p>
            <a:pPr marL="514350" indent="-514350" eaLnBrk="1" fontAlgn="auto" hangingPunct="1">
              <a:spcAft>
                <a:spcPts val="0"/>
              </a:spcAft>
              <a:buFont typeface="Arial" pitchFamily="34" charset="0"/>
              <a:buNone/>
              <a:defRPr/>
            </a:pPr>
            <a:endParaRPr lang="en-US" sz="2400" dirty="0" smtClean="0"/>
          </a:p>
          <a:p>
            <a:pPr marL="514350" indent="-514350" eaLnBrk="1" fontAlgn="auto" hangingPunct="1">
              <a:spcAft>
                <a:spcPts val="0"/>
              </a:spcAft>
              <a:buFont typeface="Arial" pitchFamily="34" charset="0"/>
              <a:buChar char="•"/>
              <a:defRPr/>
            </a:pPr>
            <a:endParaRPr lang="en-US" sz="2800" dirty="0" smtClean="0"/>
          </a:p>
        </p:txBody>
      </p:sp>
      <p:sp>
        <p:nvSpPr>
          <p:cNvPr id="14340" name="Slide Number Placeholder 3"/>
          <p:cNvSpPr>
            <a:spLocks noGrp="1"/>
          </p:cNvSpPr>
          <p:nvPr>
            <p:ph type="sldNum" sz="quarter" idx="4294967295"/>
          </p:nvPr>
        </p:nvSpPr>
        <p:spPr bwMode="auto">
          <a:xfrm>
            <a:off x="7010400" y="6505575"/>
            <a:ext cx="2133600" cy="36512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B240B386-F748-45D4-A079-19606EBF0F34}" type="slidenum">
              <a:rPr lang="en-US" smtClean="0"/>
              <a:pPr fontAlgn="base">
                <a:spcBef>
                  <a:spcPct val="0"/>
                </a:spcBef>
                <a:spcAft>
                  <a:spcPct val="0"/>
                </a:spcAft>
                <a:defRPr/>
              </a:pPr>
              <a:t>55</a:t>
            </a:fld>
            <a:endParaRPr lang="en-US" dirty="0" smtClean="0"/>
          </a:p>
        </p:txBody>
      </p:sp>
      <p:sp>
        <p:nvSpPr>
          <p:cNvPr id="5" name="Title 1"/>
          <p:cNvSpPr txBox="1">
            <a:spLocks/>
          </p:cNvSpPr>
          <p:nvPr/>
        </p:nvSpPr>
        <p:spPr>
          <a:xfrm>
            <a:off x="304800" y="1263347"/>
            <a:ext cx="8534400" cy="729176"/>
          </a:xfrm>
          <a:prstGeom prst="rect">
            <a:avLst/>
          </a:prstGeom>
          <a:solidFill>
            <a:schemeClr val="accent5">
              <a:lumMod val="40000"/>
              <a:lumOff val="60000"/>
            </a:schemeClr>
          </a:solidFill>
        </p:spPr>
        <p:txBody>
          <a:bodyPr vert="horz" lIns="0" tIns="0" rIns="0" bIns="0" rtlCol="0" anchor="t">
            <a:normAutofit lnSpcReduction="10000"/>
          </a:bodyPr>
          <a:lstStyle>
            <a:lvl1pPr algn="l" defTabSz="914400" rtl="0" eaLnBrk="1" latinLnBrk="0" hangingPunct="1">
              <a:spcBef>
                <a:spcPct val="0"/>
              </a:spcBef>
              <a:buNone/>
              <a:defRPr sz="2200" kern="1200">
                <a:solidFill>
                  <a:schemeClr val="tx2"/>
                </a:solidFill>
                <a:latin typeface="+mj-lt"/>
                <a:ea typeface="+mj-ea"/>
                <a:cs typeface="+mj-cs"/>
              </a:defRPr>
            </a:lvl1pPr>
          </a:lstStyle>
          <a:p>
            <a:pPr algn="ctr"/>
            <a:r>
              <a:rPr lang="en-US" sz="2400" dirty="0" smtClean="0">
                <a:solidFill>
                  <a:schemeClr val="bg1"/>
                </a:solidFill>
              </a:rPr>
              <a:t>Exposure is Here…….New Exposures for Existing Customers</a:t>
            </a:r>
          </a:p>
          <a:p>
            <a:pPr algn="ctr"/>
            <a:r>
              <a:rPr lang="en-US" sz="2400" dirty="0" smtClean="0">
                <a:solidFill>
                  <a:schemeClr val="bg1"/>
                </a:solidFill>
              </a:rPr>
              <a:t>Need to Address Proactively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191000"/>
            <a:ext cx="3962400" cy="2490256"/>
          </a:xfrm>
          <a:prstGeom prst="rect">
            <a:avLst/>
          </a:prstGeom>
        </p:spPr>
      </p:pic>
    </p:spTree>
    <p:extLst>
      <p:ext uri="{BB962C8B-B14F-4D97-AF65-F5344CB8AC3E}">
        <p14:creationId xmlns:p14="http://schemas.microsoft.com/office/powerpoint/2010/main" val="1313117071"/>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19520"/>
            <a:ext cx="9144000" cy="864000"/>
          </a:xfrm>
        </p:spPr>
        <p:txBody>
          <a:bodyPr/>
          <a:lstStyle/>
          <a:p>
            <a:pPr algn="ctr"/>
            <a:r>
              <a:rPr lang="en-US" b="1" dirty="0" smtClean="0"/>
              <a:t>THE SHARING Economy</a:t>
            </a:r>
            <a:br>
              <a:rPr lang="en-US" b="1" dirty="0" smtClean="0"/>
            </a:br>
            <a:r>
              <a:rPr lang="en-US" sz="2000" b="1" dirty="0" smtClean="0"/>
              <a:t>Thank You For Your Attention </a:t>
            </a:r>
            <a:endParaRPr lang="en-US" sz="2000" b="1" dirty="0"/>
          </a:p>
        </p:txBody>
      </p:sp>
      <p:pic>
        <p:nvPicPr>
          <p:cNvPr id="1031" name="Picture 7" descr="C:\Users\n1102426\Desktop\images for ppt\sharingeconomy900x4002.png"/>
          <p:cNvPicPr>
            <a:picLocks noChangeAspect="1" noChangeArrowheads="1"/>
          </p:cNvPicPr>
          <p:nvPr/>
        </p:nvPicPr>
        <p:blipFill>
          <a:blip r:embed="rId3" cstate="print"/>
          <a:srcRect/>
          <a:stretch>
            <a:fillRect/>
          </a:stretch>
        </p:blipFill>
        <p:spPr bwMode="auto">
          <a:xfrm>
            <a:off x="1793" y="-36755"/>
            <a:ext cx="9144000" cy="4267200"/>
          </a:xfrm>
          <a:prstGeom prst="rect">
            <a:avLst/>
          </a:prstGeom>
          <a:noFill/>
        </p:spPr>
      </p:pic>
      <p:sp>
        <p:nvSpPr>
          <p:cNvPr id="8" name="Subtitle 2"/>
          <p:cNvSpPr txBox="1">
            <a:spLocks/>
          </p:cNvSpPr>
          <p:nvPr/>
        </p:nvSpPr>
        <p:spPr>
          <a:xfrm>
            <a:off x="0" y="5416177"/>
            <a:ext cx="9144000" cy="457200"/>
          </a:xfrm>
          <a:prstGeom prst="rect">
            <a:avLst/>
          </a:prstGeom>
        </p:spPr>
        <p:txBody>
          <a:bodyPr vert="horz" lIns="0" tIns="0" rIns="0" bIns="0" rtlCol="0" anchor="b">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7200" b="1" i="0" u="none" strike="noStrike" kern="1200" cap="none" spc="0" normalizeH="0" baseline="0" noProof="0" dirty="0" smtClean="0">
                <a:ln>
                  <a:noFill/>
                </a:ln>
                <a:solidFill>
                  <a:schemeClr val="tx2"/>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9600" b="1" i="0" u="none" strike="noStrike" kern="1200" cap="none" spc="0" normalizeH="0" baseline="0" noProof="0" dirty="0" smtClean="0">
                <a:ln>
                  <a:noFill/>
                </a:ln>
                <a:solidFill>
                  <a:schemeClr val="tx2"/>
                </a:solidFill>
                <a:effectLst/>
                <a:uLnTx/>
                <a:uFillTx/>
                <a:latin typeface="+mn-lt"/>
                <a:ea typeface="+mn-ea"/>
                <a:cs typeface="+mn-cs"/>
              </a:rPr>
              <a:t>Questions?</a:t>
            </a:r>
            <a:endParaRPr kumimoji="0" lang="en-US" sz="9600" b="1" i="0" u="none" strike="noStrike" kern="1200" cap="none" spc="0" normalizeH="0" baseline="0" noProof="0" dirty="0">
              <a:ln>
                <a:noFill/>
              </a:ln>
              <a:solidFill>
                <a:srgbClr val="FF0000"/>
              </a:solidFill>
              <a:effectLst/>
              <a:uLnTx/>
              <a:uFillTx/>
              <a:latin typeface="+mn-lt"/>
              <a:ea typeface="+mn-ea"/>
              <a:cs typeface="+mn-cs"/>
            </a:endParaRPr>
          </a:p>
        </p:txBody>
      </p:sp>
      <p:sp>
        <p:nvSpPr>
          <p:cNvPr id="5" name="Subtitle 3"/>
          <p:cNvSpPr>
            <a:spLocks noGrp="1"/>
          </p:cNvSpPr>
          <p:nvPr>
            <p:ph type="subTitle" idx="1"/>
          </p:nvPr>
        </p:nvSpPr>
        <p:spPr>
          <a:xfrm>
            <a:off x="152400" y="5839365"/>
            <a:ext cx="6705600" cy="915600"/>
          </a:xfrm>
        </p:spPr>
        <p:txBody>
          <a:bodyPr>
            <a:normAutofit/>
          </a:bodyPr>
          <a:lstStyle/>
          <a:p>
            <a:r>
              <a:rPr lang="en-US" sz="900" dirty="0">
                <a:solidFill>
                  <a:schemeClr val="tx1">
                    <a:lumMod val="65000"/>
                    <a:lumOff val="35000"/>
                  </a:schemeClr>
                </a:solidFill>
              </a:rPr>
              <a:t>© Copyright 2016 Munich Reinsurance America, Inc.  All rights reserved. "Munich Re" and the Munich Re logo are internationally protected registered trademarks. The material in this presentation is provided for your information only, and is not permitted to be further distributed without the express written permission of Munich Reinsurance America, Inc.  or Munich Re. This material is not intended to be legal, underwriting, financial, or any other type of professional advice. Examples given are for illustrative purposes only. Each reader should consult an attorney and other appropriate advisors to determine the applicability of any particular contract language to the reader's specific circumstances</a:t>
            </a:r>
            <a:r>
              <a:rPr lang="en-US" sz="900" dirty="0" smtClean="0">
                <a:solidFill>
                  <a:schemeClr val="tx1">
                    <a:lumMod val="65000"/>
                    <a:lumOff val="35000"/>
                  </a:schemeClr>
                </a:solidFill>
              </a:rPr>
              <a:t>.</a:t>
            </a:r>
            <a:endParaRPr lang="en-US" sz="900" dirty="0">
              <a:solidFill>
                <a:schemeClr val="tx1">
                  <a:lumMod val="65000"/>
                  <a:lumOff val="35000"/>
                </a:schemeClr>
              </a:solidFill>
            </a:endParaRPr>
          </a:p>
        </p:txBody>
      </p:sp>
    </p:spTree>
    <p:extLst>
      <p:ext uri="{BB962C8B-B14F-4D97-AF65-F5344CB8AC3E}">
        <p14:creationId xmlns:p14="http://schemas.microsoft.com/office/powerpoint/2010/main" val="1135207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t>
            </a:r>
            <a:endParaRPr lang="en-US" sz="2000" dirty="0"/>
          </a:p>
        </p:txBody>
      </p:sp>
      <p:sp>
        <p:nvSpPr>
          <p:cNvPr id="3" name="Content Placeholder 2"/>
          <p:cNvSpPr>
            <a:spLocks noGrp="1"/>
          </p:cNvSpPr>
          <p:nvPr>
            <p:ph idx="1"/>
          </p:nvPr>
        </p:nvSpPr>
        <p:spPr>
          <a:xfrm>
            <a:off x="288000" y="1254597"/>
            <a:ext cx="8568000" cy="457200"/>
          </a:xfrm>
          <a:solidFill>
            <a:schemeClr val="accent5">
              <a:lumMod val="40000"/>
              <a:lumOff val="60000"/>
            </a:schemeClr>
          </a:solidFill>
        </p:spPr>
        <p:txBody>
          <a:bodyPr/>
          <a:lstStyle/>
          <a:p>
            <a:pPr marL="0" indent="0" algn="ctr">
              <a:buNone/>
            </a:pPr>
            <a:r>
              <a:rPr lang="en-US" sz="2400" dirty="0" smtClean="0">
                <a:solidFill>
                  <a:schemeClr val="bg1"/>
                </a:solidFill>
              </a:rPr>
              <a:t>Millennial Trends … an example</a:t>
            </a:r>
          </a:p>
        </p:txBody>
      </p:sp>
      <p:graphicFrame>
        <p:nvGraphicFramePr>
          <p:cNvPr id="8" name="Chart 7"/>
          <p:cNvGraphicFramePr/>
          <p:nvPr>
            <p:extLst>
              <p:ext uri="{D42A27DB-BD31-4B8C-83A1-F6EECF244321}">
                <p14:modId xmlns:p14="http://schemas.microsoft.com/office/powerpoint/2010/main" val="2511563063"/>
              </p:ext>
            </p:extLst>
          </p:nvPr>
        </p:nvGraphicFramePr>
        <p:xfrm>
          <a:off x="288000" y="1940394"/>
          <a:ext cx="8475000" cy="4333406"/>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533400" y="6273800"/>
            <a:ext cx="4648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University of Michigan Transportation Institute, 2016</a:t>
            </a:r>
            <a:endParaRPr lang="en-US" sz="900" dirty="0">
              <a:solidFill>
                <a:schemeClr val="tx1"/>
              </a:solidFill>
            </a:endParaRPr>
          </a:p>
        </p:txBody>
      </p:sp>
      <p:sp>
        <p:nvSpPr>
          <p:cNvPr id="13" name="Rectangle 12"/>
          <p:cNvSpPr/>
          <p:nvPr/>
        </p:nvSpPr>
        <p:spPr>
          <a:xfrm>
            <a:off x="4724400" y="6254742"/>
            <a:ext cx="1104900" cy="1651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16 Year Olds</a:t>
            </a:r>
            <a:endParaRPr lang="en-US" sz="1200" dirty="0"/>
          </a:p>
        </p:txBody>
      </p:sp>
      <p:sp>
        <p:nvSpPr>
          <p:cNvPr id="16" name="Rectangle 15"/>
          <p:cNvSpPr/>
          <p:nvPr/>
        </p:nvSpPr>
        <p:spPr>
          <a:xfrm>
            <a:off x="6023100" y="6254741"/>
            <a:ext cx="1444500" cy="1651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20-24  Year Olds</a:t>
            </a:r>
            <a:endParaRPr lang="en-US" sz="1200" dirty="0"/>
          </a:p>
        </p:txBody>
      </p:sp>
      <p:sp>
        <p:nvSpPr>
          <p:cNvPr id="17" name="Rectangle 16"/>
          <p:cNvSpPr/>
          <p:nvPr/>
        </p:nvSpPr>
        <p:spPr>
          <a:xfrm>
            <a:off x="1752600" y="2286000"/>
            <a:ext cx="3813300" cy="393706"/>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20-24 Year Olds Driver License Ownership dropped from 92% in 1983 to 77% in 2014 </a:t>
            </a:r>
            <a:endParaRPr lang="en-US" sz="1400" dirty="0">
              <a:solidFill>
                <a:schemeClr val="tx1"/>
              </a:solidFill>
            </a:endParaRPr>
          </a:p>
        </p:txBody>
      </p:sp>
    </p:spTree>
    <p:extLst>
      <p:ext uri="{BB962C8B-B14F-4D97-AF65-F5344CB8AC3E}">
        <p14:creationId xmlns:p14="http://schemas.microsoft.com/office/powerpoint/2010/main" val="2615659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552950" y="1810345"/>
            <a:ext cx="4245138" cy="4140128"/>
          </a:xfrm>
          <a:prstGeom prst="rect">
            <a:avLst/>
          </a:prstGeom>
          <a:no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0070C0"/>
                </a:solidFill>
              </a:rPr>
              <a:t>Sellers/Providers – 7%: Broad Spectrum </a:t>
            </a:r>
          </a:p>
          <a:p>
            <a:pPr algn="ctr"/>
            <a:endParaRPr lang="en-US" sz="1400" dirty="0" smtClean="0">
              <a:solidFill>
                <a:srgbClr val="00B050"/>
              </a:solidFill>
            </a:endParaRPr>
          </a:p>
        </p:txBody>
      </p:sp>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t>
            </a:r>
            <a:endParaRPr lang="en-US" sz="2000" dirty="0"/>
          </a:p>
        </p:txBody>
      </p:sp>
      <p:sp>
        <p:nvSpPr>
          <p:cNvPr id="3" name="Content Placeholder 2"/>
          <p:cNvSpPr>
            <a:spLocks noGrp="1"/>
          </p:cNvSpPr>
          <p:nvPr>
            <p:ph idx="1"/>
          </p:nvPr>
        </p:nvSpPr>
        <p:spPr>
          <a:xfrm>
            <a:off x="288000" y="1254597"/>
            <a:ext cx="8568000" cy="457200"/>
          </a:xfrm>
          <a:solidFill>
            <a:schemeClr val="accent5">
              <a:lumMod val="40000"/>
              <a:lumOff val="60000"/>
            </a:schemeClr>
          </a:solidFill>
        </p:spPr>
        <p:txBody>
          <a:bodyPr/>
          <a:lstStyle/>
          <a:p>
            <a:pPr marL="0" indent="0" algn="ctr">
              <a:buNone/>
            </a:pPr>
            <a:r>
              <a:rPr lang="en-US" sz="2400" dirty="0" smtClean="0">
                <a:solidFill>
                  <a:schemeClr val="bg1"/>
                </a:solidFill>
              </a:rPr>
              <a:t>US Adult Population Perspective of the Sharing Economy</a:t>
            </a:r>
          </a:p>
        </p:txBody>
      </p:sp>
      <p:sp>
        <p:nvSpPr>
          <p:cNvPr id="11" name="Content Placeholder 2"/>
          <p:cNvSpPr txBox="1">
            <a:spLocks/>
          </p:cNvSpPr>
          <p:nvPr/>
        </p:nvSpPr>
        <p:spPr>
          <a:xfrm>
            <a:off x="288000" y="1815305"/>
            <a:ext cx="4322862" cy="4585495"/>
          </a:xfrm>
          <a:prstGeom prst="rect">
            <a:avLst/>
          </a:prstGeom>
          <a:no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70C0"/>
                </a:solidFill>
              </a:rPr>
              <a:t>44% familiar; 56% Not familiar </a:t>
            </a:r>
          </a:p>
          <a:p>
            <a:r>
              <a:rPr lang="en-US" dirty="0" smtClean="0">
                <a:solidFill>
                  <a:srgbClr val="0070C0"/>
                </a:solidFill>
              </a:rPr>
              <a:t>19% have engaged in a sharing economy transaction</a:t>
            </a:r>
          </a:p>
          <a:p>
            <a:r>
              <a:rPr lang="en-US" dirty="0" smtClean="0">
                <a:solidFill>
                  <a:srgbClr val="0070C0"/>
                </a:solidFill>
              </a:rPr>
              <a:t>Who is most excited </a:t>
            </a:r>
          </a:p>
          <a:p>
            <a:pPr lvl="1"/>
            <a:r>
              <a:rPr lang="en-US" dirty="0" smtClean="0">
                <a:solidFill>
                  <a:srgbClr val="0070C0"/>
                </a:solidFill>
              </a:rPr>
              <a:t>18-24 year olds</a:t>
            </a:r>
          </a:p>
          <a:p>
            <a:pPr lvl="1"/>
            <a:r>
              <a:rPr lang="en-US" dirty="0" smtClean="0">
                <a:solidFill>
                  <a:srgbClr val="0070C0"/>
                </a:solidFill>
              </a:rPr>
              <a:t>Household with incomes between $50K and $75K</a:t>
            </a:r>
          </a:p>
          <a:p>
            <a:pPr lvl="1"/>
            <a:r>
              <a:rPr lang="en-US" dirty="0" smtClean="0">
                <a:solidFill>
                  <a:srgbClr val="0070C0"/>
                </a:solidFill>
              </a:rPr>
              <a:t>Those with children in the house       &lt;18 years of age </a:t>
            </a:r>
          </a:p>
          <a:p>
            <a:pPr algn="ctr"/>
            <a:endParaRPr lang="en-US" dirty="0" smtClean="0">
              <a:solidFill>
                <a:srgbClr val="00B050"/>
              </a:solidFill>
            </a:endParaRPr>
          </a:p>
        </p:txBody>
      </p:sp>
      <p:sp>
        <p:nvSpPr>
          <p:cNvPr id="7" name="Rectangle 6"/>
          <p:cNvSpPr/>
          <p:nvPr/>
        </p:nvSpPr>
        <p:spPr>
          <a:xfrm>
            <a:off x="152400" y="6548049"/>
            <a:ext cx="5634808" cy="246221"/>
          </a:xfrm>
          <a:prstGeom prst="rect">
            <a:avLst/>
          </a:prstGeom>
        </p:spPr>
        <p:txBody>
          <a:bodyPr wrap="square">
            <a:spAutoFit/>
          </a:bodyPr>
          <a:lstStyle/>
          <a:p>
            <a:pPr algn="ctr"/>
            <a:r>
              <a:rPr lang="en-US" sz="1000" dirty="0"/>
              <a:t>Price Waterhouse </a:t>
            </a:r>
            <a:r>
              <a:rPr lang="en-US" sz="1000" dirty="0" smtClean="0"/>
              <a:t>Coopers Consumer Intelligence Series </a:t>
            </a:r>
            <a:r>
              <a:rPr lang="en-US" sz="1000" dirty="0"/>
              <a:t>2016 </a:t>
            </a:r>
            <a:r>
              <a:rPr lang="en-US" sz="1000" dirty="0" smtClean="0"/>
              <a:t>Report (pwc.com/</a:t>
            </a:r>
            <a:r>
              <a:rPr lang="en-US" sz="1000" dirty="0" err="1" smtClean="0"/>
              <a:t>CISsharing</a:t>
            </a:r>
            <a:r>
              <a:rPr lang="en-US" sz="1000" dirty="0" smtClean="0"/>
              <a:t>)</a:t>
            </a:r>
            <a:endParaRPr lang="en-US" sz="1000" dirty="0"/>
          </a:p>
        </p:txBody>
      </p:sp>
      <p:graphicFrame>
        <p:nvGraphicFramePr>
          <p:cNvPr id="14" name="Chart 13"/>
          <p:cNvGraphicFramePr/>
          <p:nvPr>
            <p:extLst>
              <p:ext uri="{D42A27DB-BD31-4B8C-83A1-F6EECF244321}">
                <p14:modId xmlns:p14="http://schemas.microsoft.com/office/powerpoint/2010/main" val="1236558294"/>
              </p:ext>
            </p:extLst>
          </p:nvPr>
        </p:nvGraphicFramePr>
        <p:xfrm>
          <a:off x="4629912" y="4511089"/>
          <a:ext cx="4331625" cy="2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p:nvPr>
            <p:extLst>
              <p:ext uri="{D42A27DB-BD31-4B8C-83A1-F6EECF244321}">
                <p14:modId xmlns:p14="http://schemas.microsoft.com/office/powerpoint/2010/main" val="4071886937"/>
              </p:ext>
            </p:extLst>
          </p:nvPr>
        </p:nvGraphicFramePr>
        <p:xfrm>
          <a:off x="4543425" y="2331840"/>
          <a:ext cx="4284000" cy="2032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4343400" y="1859046"/>
            <a:ext cx="46101" cy="4607962"/>
          </a:xfrm>
          <a:prstGeom prst="line">
            <a:avLst/>
          </a:prstGeom>
          <a:ln w="19050">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696539" y="4363840"/>
            <a:ext cx="3969723" cy="1"/>
          </a:xfrm>
          <a:prstGeom prst="line">
            <a:avLst/>
          </a:prstGeom>
          <a:ln w="19050">
            <a:solidFill>
              <a:srgbClr val="0070C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090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t>
            </a:r>
            <a:endParaRPr lang="en-US" sz="2000" dirty="0"/>
          </a:p>
        </p:txBody>
      </p:sp>
      <p:sp>
        <p:nvSpPr>
          <p:cNvPr id="3" name="Content Placeholder 2"/>
          <p:cNvSpPr>
            <a:spLocks noGrp="1"/>
          </p:cNvSpPr>
          <p:nvPr>
            <p:ph idx="1"/>
          </p:nvPr>
        </p:nvSpPr>
        <p:spPr>
          <a:xfrm>
            <a:off x="288000" y="1254597"/>
            <a:ext cx="8568000" cy="457200"/>
          </a:xfrm>
          <a:solidFill>
            <a:schemeClr val="accent5">
              <a:lumMod val="40000"/>
              <a:lumOff val="60000"/>
            </a:schemeClr>
          </a:solidFill>
        </p:spPr>
        <p:txBody>
          <a:bodyPr/>
          <a:lstStyle/>
          <a:p>
            <a:pPr marL="0" indent="0" algn="ctr">
              <a:buNone/>
            </a:pPr>
            <a:r>
              <a:rPr lang="en-US" sz="2400" dirty="0" smtClean="0">
                <a:solidFill>
                  <a:schemeClr val="bg1"/>
                </a:solidFill>
              </a:rPr>
              <a:t>The “S” Curve</a:t>
            </a:r>
          </a:p>
        </p:txBody>
      </p:sp>
      <p:sp>
        <p:nvSpPr>
          <p:cNvPr id="11" name="Content Placeholder 2"/>
          <p:cNvSpPr txBox="1">
            <a:spLocks/>
          </p:cNvSpPr>
          <p:nvPr/>
        </p:nvSpPr>
        <p:spPr>
          <a:xfrm>
            <a:off x="288000" y="1815305"/>
            <a:ext cx="8568000" cy="546895"/>
          </a:xfrm>
          <a:prstGeom prst="rect">
            <a:avLst/>
          </a:prstGeom>
          <a:noFill/>
        </p:spPr>
        <p:txBody>
          <a:bodyPr vert="horz" lIns="0" tIns="0" rIns="0" bIns="0" rtlCol="0">
            <a:noAutofit/>
          </a:bodyPr>
          <a:lstStyle>
            <a:lvl1pPr marL="276225"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1pPr>
            <a:lvl2pPr marL="542925" indent="-2667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2pPr>
            <a:lvl3pPr marL="819150" indent="-276225"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3pPr>
            <a:lvl4pPr marL="1084263"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4pPr>
            <a:lvl5pPr marL="1360488" indent="-265113"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2400" dirty="0" smtClean="0">
                <a:solidFill>
                  <a:srgbClr val="00B050"/>
                </a:solidFill>
              </a:rPr>
              <a:t>Peer to Peer “Sharing” </a:t>
            </a:r>
            <a:r>
              <a:rPr lang="en-US" sz="2400" dirty="0" smtClean="0">
                <a:solidFill>
                  <a:schemeClr val="tx1"/>
                </a:solidFill>
              </a:rPr>
              <a:t>v.</a:t>
            </a:r>
            <a:r>
              <a:rPr lang="en-US" sz="2400" dirty="0" smtClean="0">
                <a:solidFill>
                  <a:srgbClr val="00B050"/>
                </a:solidFill>
              </a:rPr>
              <a:t> </a:t>
            </a:r>
            <a:r>
              <a:rPr lang="en-US" sz="2400" dirty="0" smtClean="0">
                <a:solidFill>
                  <a:srgbClr val="FF0000"/>
                </a:solidFill>
              </a:rPr>
              <a:t>Company to Customer Renting</a:t>
            </a:r>
          </a:p>
        </p:txBody>
      </p:sp>
      <p:pic>
        <p:nvPicPr>
          <p:cNvPr id="12" name="Picture 11" descr="The sharing economy life-cycle - Infographic"/>
          <p:cNvPicPr/>
          <p:nvPr/>
        </p:nvPicPr>
        <p:blipFill>
          <a:blip r:embed="rId3">
            <a:extLst>
              <a:ext uri="{28A0092B-C50C-407E-A947-70E740481C1C}">
                <a14:useLocalDpi xmlns:a14="http://schemas.microsoft.com/office/drawing/2010/main" val="0"/>
              </a:ext>
            </a:extLst>
          </a:blip>
          <a:srcRect/>
          <a:stretch>
            <a:fillRect/>
          </a:stretch>
        </p:blipFill>
        <p:spPr bwMode="auto">
          <a:xfrm>
            <a:off x="288000" y="2298276"/>
            <a:ext cx="8475000" cy="4267237"/>
          </a:xfrm>
          <a:prstGeom prst="rect">
            <a:avLst/>
          </a:prstGeom>
          <a:noFill/>
          <a:ln>
            <a:noFill/>
          </a:ln>
        </p:spPr>
      </p:pic>
      <p:sp>
        <p:nvSpPr>
          <p:cNvPr id="4" name="Rectangle 3"/>
          <p:cNvSpPr/>
          <p:nvPr/>
        </p:nvSpPr>
        <p:spPr>
          <a:xfrm>
            <a:off x="247782" y="6565513"/>
            <a:ext cx="6705600" cy="230832"/>
          </a:xfrm>
          <a:prstGeom prst="rect">
            <a:avLst/>
          </a:prstGeom>
        </p:spPr>
        <p:txBody>
          <a:bodyPr wrap="square">
            <a:spAutoFit/>
          </a:bodyPr>
          <a:lstStyle/>
          <a:p>
            <a:r>
              <a:rPr lang="en-US" sz="900" u="sng" dirty="0">
                <a:hlinkClick r:id="rId4"/>
              </a:rPr>
              <a:t>http://www.pwc.co.uk/issues/megatrends/collisions/sharingeconomy/the-sharing-economy-sizing-the-revenue-opportunity.html</a:t>
            </a:r>
            <a:endParaRPr lang="en-US" sz="900" dirty="0"/>
          </a:p>
        </p:txBody>
      </p:sp>
      <p:sp>
        <p:nvSpPr>
          <p:cNvPr id="5" name="Rectangle 4"/>
          <p:cNvSpPr/>
          <p:nvPr/>
        </p:nvSpPr>
        <p:spPr>
          <a:xfrm>
            <a:off x="4332399" y="5028168"/>
            <a:ext cx="4676001" cy="1000191"/>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“Sharing” as a % of the Total Rental Market:</a:t>
            </a:r>
          </a:p>
          <a:p>
            <a:pPr marL="285750" indent="-285750">
              <a:buFont typeface="Arial" panose="020B0604020202020204" pitchFamily="34" charset="0"/>
              <a:buChar char="•"/>
            </a:pPr>
            <a:r>
              <a:rPr lang="en-US" dirty="0" smtClean="0">
                <a:solidFill>
                  <a:srgbClr val="0070C0"/>
                </a:solidFill>
              </a:rPr>
              <a:t>2013…..6% $15b of $240b) </a:t>
            </a:r>
          </a:p>
          <a:p>
            <a:pPr marL="285750" indent="-285750">
              <a:buFont typeface="Arial" panose="020B0604020202020204" pitchFamily="34" charset="0"/>
              <a:buChar char="•"/>
            </a:pPr>
            <a:r>
              <a:rPr lang="en-US" dirty="0" smtClean="0">
                <a:solidFill>
                  <a:srgbClr val="0070C0"/>
                </a:solidFill>
              </a:rPr>
              <a:t>2025….. 50% ($335b of $670b)</a:t>
            </a:r>
            <a:endParaRPr lang="en-US" dirty="0">
              <a:solidFill>
                <a:srgbClr val="0070C0"/>
              </a:solidFill>
            </a:endParaRPr>
          </a:p>
        </p:txBody>
      </p:sp>
      <p:sp>
        <p:nvSpPr>
          <p:cNvPr id="8" name="Rectangle 7"/>
          <p:cNvSpPr/>
          <p:nvPr/>
        </p:nvSpPr>
        <p:spPr>
          <a:xfrm>
            <a:off x="533400" y="4279477"/>
            <a:ext cx="1676400" cy="457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Sharing</a:t>
            </a:r>
            <a:endParaRPr lang="en-US" dirty="0"/>
          </a:p>
        </p:txBody>
      </p:sp>
      <p:sp>
        <p:nvSpPr>
          <p:cNvPr id="16" name="Rectangle 15"/>
          <p:cNvSpPr/>
          <p:nvPr/>
        </p:nvSpPr>
        <p:spPr>
          <a:xfrm>
            <a:off x="5852257" y="4253459"/>
            <a:ext cx="22098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Traditional Rental</a:t>
            </a:r>
            <a:endParaRPr lang="en-US" dirty="0"/>
          </a:p>
        </p:txBody>
      </p:sp>
      <p:cxnSp>
        <p:nvCxnSpPr>
          <p:cNvPr id="10" name="Straight Arrow Connector 9"/>
          <p:cNvCxnSpPr/>
          <p:nvPr/>
        </p:nvCxnSpPr>
        <p:spPr>
          <a:xfrm>
            <a:off x="2198799" y="4644358"/>
            <a:ext cx="696801" cy="54338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828800" y="4730538"/>
            <a:ext cx="533400" cy="62947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66800" y="4730538"/>
            <a:ext cx="457200" cy="75586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9600" y="4730538"/>
            <a:ext cx="152400" cy="83206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5281896" y="4075384"/>
            <a:ext cx="811748" cy="302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6093644" y="3851160"/>
            <a:ext cx="500855" cy="402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847771" y="3739975"/>
            <a:ext cx="137139" cy="5395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7696201" y="3581402"/>
            <a:ext cx="37270" cy="672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623326" y="4633930"/>
            <a:ext cx="122893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8" idx="3"/>
          </p:cNvCxnSpPr>
          <p:nvPr/>
        </p:nvCxnSpPr>
        <p:spPr>
          <a:xfrm>
            <a:off x="2209800" y="4508077"/>
            <a:ext cx="1295400" cy="31478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724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Sharing Economy</a:t>
            </a:r>
            <a:br>
              <a:rPr lang="en-US" sz="2000" dirty="0" smtClean="0"/>
            </a:br>
            <a:r>
              <a:rPr lang="en-US" sz="2000" dirty="0" smtClean="0"/>
              <a:t>…………What It Is</a:t>
            </a:r>
            <a:endParaRPr lang="en-US" sz="2000" dirty="0"/>
          </a:p>
        </p:txBody>
      </p:sp>
      <p:sp>
        <p:nvSpPr>
          <p:cNvPr id="3" name="Content Placeholder 2"/>
          <p:cNvSpPr>
            <a:spLocks noGrp="1"/>
          </p:cNvSpPr>
          <p:nvPr>
            <p:ph idx="1"/>
          </p:nvPr>
        </p:nvSpPr>
        <p:spPr>
          <a:xfrm>
            <a:off x="288000" y="1254597"/>
            <a:ext cx="8568000" cy="457200"/>
          </a:xfrm>
          <a:solidFill>
            <a:schemeClr val="accent5">
              <a:lumMod val="40000"/>
              <a:lumOff val="60000"/>
            </a:schemeClr>
          </a:solidFill>
        </p:spPr>
        <p:txBody>
          <a:bodyPr/>
          <a:lstStyle/>
          <a:p>
            <a:pPr marL="0" indent="0" algn="ctr">
              <a:buNone/>
            </a:pPr>
            <a:r>
              <a:rPr lang="en-US" sz="2400" dirty="0" smtClean="0">
                <a:solidFill>
                  <a:schemeClr val="bg1"/>
                </a:solidFill>
              </a:rPr>
              <a:t>The Forerunners of Today’s Peer to Peer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57" y="2677664"/>
            <a:ext cx="1676400" cy="623095"/>
          </a:xfrm>
          <a:prstGeom prst="rect">
            <a:avLst/>
          </a:prstGeom>
        </p:spPr>
      </p:pic>
      <p:sp>
        <p:nvSpPr>
          <p:cNvPr id="5" name="Rectangle 4"/>
          <p:cNvSpPr/>
          <p:nvPr/>
        </p:nvSpPr>
        <p:spPr>
          <a:xfrm>
            <a:off x="2286000" y="2738264"/>
            <a:ext cx="6400800" cy="616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Started 1995: e-Commerce consumer to consumer sales</a:t>
            </a:r>
            <a:endParaRPr lang="en-US" dirty="0">
              <a:solidFill>
                <a:srgbClr val="0070C0"/>
              </a:solidFill>
            </a:endParaRPr>
          </a:p>
        </p:txBody>
      </p:sp>
      <p:sp>
        <p:nvSpPr>
          <p:cNvPr id="9" name="Rectangle 8"/>
          <p:cNvSpPr/>
          <p:nvPr/>
        </p:nvSpPr>
        <p:spPr>
          <a:xfrm>
            <a:off x="298357" y="3540861"/>
            <a:ext cx="6400800" cy="616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Started 1995: Classified Advertisement web-site…housing; jobs; items for sale or wanted, etc.</a:t>
            </a:r>
            <a:endParaRPr lang="en-US" dirty="0">
              <a:solidFill>
                <a:srgbClr val="0070C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3416008"/>
            <a:ext cx="1891476" cy="845073"/>
          </a:xfrm>
          <a:prstGeom prst="rect">
            <a:avLst/>
          </a:prstGeom>
        </p:spPr>
      </p:pic>
      <p:pic>
        <p:nvPicPr>
          <p:cNvPr id="13" name="Picture 12"/>
          <p:cNvPicPr>
            <a:picLocks noChangeAspect="1"/>
          </p:cNvPicPr>
          <p:nvPr/>
        </p:nvPicPr>
        <p:blipFill>
          <a:blip r:embed="rId5"/>
          <a:stretch>
            <a:fillRect/>
          </a:stretch>
        </p:blipFill>
        <p:spPr>
          <a:xfrm>
            <a:off x="6168213" y="5126158"/>
            <a:ext cx="1919573" cy="489589"/>
          </a:xfrm>
          <a:prstGeom prst="rect">
            <a:avLst/>
          </a:prstGeom>
        </p:spPr>
      </p:pic>
      <p:sp>
        <p:nvSpPr>
          <p:cNvPr id="14" name="Rectangle 13"/>
          <p:cNvSpPr/>
          <p:nvPr/>
        </p:nvSpPr>
        <p:spPr>
          <a:xfrm>
            <a:off x="2286000" y="4396456"/>
            <a:ext cx="6400800" cy="516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Started 1995: Contractors and other service providers</a:t>
            </a:r>
            <a:endParaRPr lang="en-US" dirty="0">
              <a:solidFill>
                <a:srgbClr val="0070C0"/>
              </a:solidFill>
            </a:endParaRPr>
          </a:p>
        </p:txBody>
      </p:sp>
      <p:pic>
        <p:nvPicPr>
          <p:cNvPr id="15" name="Picture 14"/>
          <p:cNvPicPr>
            <a:picLocks noChangeAspect="1"/>
          </p:cNvPicPr>
          <p:nvPr/>
        </p:nvPicPr>
        <p:blipFill>
          <a:blip r:embed="rId6"/>
          <a:stretch>
            <a:fillRect/>
          </a:stretch>
        </p:blipFill>
        <p:spPr>
          <a:xfrm>
            <a:off x="219583" y="4986485"/>
            <a:ext cx="2081213" cy="176248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357" y="4238093"/>
            <a:ext cx="1911443" cy="613017"/>
          </a:xfrm>
          <a:prstGeom prst="rect">
            <a:avLst/>
          </a:prstGeom>
        </p:spPr>
      </p:pic>
      <p:sp>
        <p:nvSpPr>
          <p:cNvPr id="17" name="Rectangle 16"/>
          <p:cNvSpPr/>
          <p:nvPr/>
        </p:nvSpPr>
        <p:spPr>
          <a:xfrm>
            <a:off x="2931994" y="5112581"/>
            <a:ext cx="3889611" cy="516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Started 2000: Dating web-site</a:t>
            </a:r>
            <a:endParaRPr lang="en-US" dirty="0">
              <a:solidFill>
                <a:srgbClr val="0070C0"/>
              </a:solidFill>
            </a:endParaRPr>
          </a:p>
        </p:txBody>
      </p:sp>
      <p:pic>
        <p:nvPicPr>
          <p:cNvPr id="18" name="Picture 17"/>
          <p:cNvPicPr>
            <a:picLocks noChangeAspect="1"/>
          </p:cNvPicPr>
          <p:nvPr/>
        </p:nvPicPr>
        <p:blipFill>
          <a:blip r:embed="rId8"/>
          <a:stretch>
            <a:fillRect/>
          </a:stretch>
        </p:blipFill>
        <p:spPr>
          <a:xfrm>
            <a:off x="5478262" y="1923268"/>
            <a:ext cx="1894435" cy="542925"/>
          </a:xfrm>
          <a:prstGeom prst="rect">
            <a:avLst/>
          </a:prstGeom>
        </p:spPr>
      </p:pic>
      <p:sp>
        <p:nvSpPr>
          <p:cNvPr id="19" name="Rectangle 18"/>
          <p:cNvSpPr/>
          <p:nvPr/>
        </p:nvSpPr>
        <p:spPr>
          <a:xfrm>
            <a:off x="457200" y="1937196"/>
            <a:ext cx="6400800" cy="616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Started 1989: On-line grocery delivery service </a:t>
            </a:r>
            <a:endParaRPr lang="en-US" dirty="0">
              <a:solidFill>
                <a:srgbClr val="0070C0"/>
              </a:solidFill>
            </a:endParaRPr>
          </a:p>
        </p:txBody>
      </p:sp>
      <p:sp>
        <p:nvSpPr>
          <p:cNvPr id="20" name="Rectangle 19"/>
          <p:cNvSpPr/>
          <p:nvPr/>
        </p:nvSpPr>
        <p:spPr>
          <a:xfrm>
            <a:off x="2300796" y="5997147"/>
            <a:ext cx="3200400" cy="516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70C0"/>
                </a:solidFill>
              </a:rPr>
              <a:t>Pre-cursor to Airbnb?????</a:t>
            </a:r>
            <a:endParaRPr lang="en-US" dirty="0">
              <a:solidFill>
                <a:srgbClr val="0070C0"/>
              </a:solidFill>
            </a:endParaRPr>
          </a:p>
        </p:txBody>
      </p:sp>
    </p:spTree>
    <p:extLst>
      <p:ext uri="{BB962C8B-B14F-4D97-AF65-F5344CB8AC3E}">
        <p14:creationId xmlns:p14="http://schemas.microsoft.com/office/powerpoint/2010/main" val="29376344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TITLE_TAG" val="Significant Natural Catastrophes, 2012"/>
  <p:tag name="ARTICULATE_SLIDE_GUID" val="22a4f984-038d-4267-a427-6d11375750eb"/>
  <p:tag name="ARTICULATE_SLIDE_NAV" val="10"/>
  <p:tag name="ARTICULATE_SLIDE_PAUSE" val="0"/>
  <p:tag name="ARTICULATE_NAV_LEVEL" val="2"/>
  <p:tag name="ARTICULATE_SLIDE_PRESENTER" val="Carl Hedde, CPCU"/>
  <p:tag name="ARTICULATE_SLIDE_PRESENTER_GUID" val="5AFE23B0F3CC"/>
  <p:tag name="ARTICULATE_PLAYLIST_ID" val="-1"/>
  <p:tag name="ARTICULATE_LOCK_SLIDE" val="0"/>
</p:tagLst>
</file>

<file path=ppt/theme/theme1.xml><?xml version="1.0" encoding="utf-8"?>
<a:theme xmlns:a="http://schemas.openxmlformats.org/drawingml/2006/main" name="Default Theme">
  <a:themeElements>
    <a:clrScheme name="Munich Re">
      <a:dk1>
        <a:sysClr val="windowText" lastClr="000000"/>
      </a:dk1>
      <a:lt1>
        <a:sysClr val="window" lastClr="FFFFFF"/>
      </a:lt1>
      <a:dk2>
        <a:srgbClr val="4D4E53"/>
      </a:dk2>
      <a:lt2>
        <a:srgbClr val="F7941D"/>
      </a:lt2>
      <a:accent1>
        <a:srgbClr val="34909C"/>
      </a:accent1>
      <a:accent2>
        <a:srgbClr val="8DC63F"/>
      </a:accent2>
      <a:accent3>
        <a:srgbClr val="B72126"/>
      </a:accent3>
      <a:accent4>
        <a:srgbClr val="B2C1CA"/>
      </a:accent4>
      <a:accent5>
        <a:srgbClr val="00589A"/>
      </a:accent5>
      <a:accent6>
        <a:srgbClr val="714A9C"/>
      </a:accent6>
      <a:hlink>
        <a:srgbClr val="0A509E"/>
      </a:hlink>
      <a:folHlink>
        <a:srgbClr val="7993A3"/>
      </a:folHlink>
    </a:clrScheme>
    <a:fontScheme name="Munich Re">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tailEnd type="none"/>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none" rtlCol="0">
        <a:spAutoFit/>
      </a:bodyPr>
      <a:lstStyle>
        <a:defPPr>
          <a:defRPr sz="1600" dirty="0" err="1"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0</TotalTime>
  <Words>4359</Words>
  <Application>Microsoft Office PowerPoint</Application>
  <PresentationFormat>On-screen Show (4:3)</PresentationFormat>
  <Paragraphs>670</Paragraphs>
  <Slides>56</Slides>
  <Notes>56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Default Theme</vt:lpstr>
      <vt:lpstr>Chart</vt:lpstr>
      <vt:lpstr>THE SHARING Economy CPCU Reinsurance Interest Group Symposium March 10, 2016 Philadelphia, PA </vt:lpstr>
      <vt:lpstr>Sharing Economy  Agenda    </vt:lpstr>
      <vt:lpstr>Sharing Economy  </vt:lpstr>
      <vt:lpstr>The Sharing Economy ………..What It Is</vt:lpstr>
      <vt:lpstr>The Sharing Economy ……….What It Is</vt:lpstr>
      <vt:lpstr>The Sharing Economy ……….What It Is</vt:lpstr>
      <vt:lpstr>The Sharing Economy …………What It Is</vt:lpstr>
      <vt:lpstr>The Sharing Economy …………What It Is</vt:lpstr>
      <vt:lpstr>The Sharing Economy …………What It Is</vt:lpstr>
      <vt:lpstr>The Sharing Economy …………What It Is…Anything and Everything</vt:lpstr>
      <vt:lpstr>PowerPoint Presentation</vt:lpstr>
      <vt:lpstr>The Sharing Economy ….What It Is</vt:lpstr>
      <vt:lpstr>The Sharing Economy …….What It is</vt:lpstr>
      <vt:lpstr>Sharing Economy</vt:lpstr>
      <vt:lpstr>Employment …..Labor on Demand</vt:lpstr>
      <vt:lpstr>Temporary Workers vs. All Nonfarm Employment, 2010-2015*</vt:lpstr>
      <vt:lpstr>PowerPoint Presentation</vt:lpstr>
      <vt:lpstr>PowerPoint Presentation</vt:lpstr>
      <vt:lpstr>PowerPoint Presentation</vt:lpstr>
      <vt:lpstr>Sharing Economy</vt:lpstr>
      <vt:lpstr>PowerPoint Presentation</vt:lpstr>
      <vt:lpstr>PowerPoint Presentation</vt:lpstr>
      <vt:lpstr>PowerPoint Presentation</vt:lpstr>
      <vt:lpstr>Sharing Economy …….Insurance Impact</vt:lpstr>
      <vt:lpstr>Sharing Economy …….Insurance Impact</vt:lpstr>
      <vt:lpstr>Sharing Economy</vt:lpstr>
      <vt:lpstr>Home Sharing …..What it is</vt:lpstr>
      <vt:lpstr>Home Sharing ……Some Numbers </vt:lpstr>
      <vt:lpstr>Home Sharing ……Exposures/Loss Scenarios</vt:lpstr>
      <vt:lpstr>Insurance Coverage …….Where is the Coverage?</vt:lpstr>
      <vt:lpstr>ISO Homeowners Policy …..Proposed Changes</vt:lpstr>
      <vt:lpstr>Insurance Coverage …….Where is the Coverage?</vt:lpstr>
      <vt:lpstr>Home Sharing ……Legal Issues </vt:lpstr>
      <vt:lpstr>Home Sharing ……Legal Issues</vt:lpstr>
      <vt:lpstr>Sharing Economy</vt:lpstr>
      <vt:lpstr>PowerPoint Presentation</vt:lpstr>
      <vt:lpstr>PowerPoint Presentation</vt:lpstr>
      <vt:lpstr>PowerPoint Presentation</vt:lpstr>
      <vt:lpstr>PowerPoint Presentation</vt:lpstr>
      <vt:lpstr>TNC / Ridesharing  ……..State Regulation/Legislation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Economy</vt:lpstr>
      <vt:lpstr>PowerPoint Presentation</vt:lpstr>
      <vt:lpstr>Ride Sharing &amp; Home Sharing In Conclusion…..Some General Thoughts</vt:lpstr>
      <vt:lpstr>THE SHARING Economy Thank You For Your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2015-04-19T21:44:02Z</dcterms:created>
  <dcterms:modified xsi:type="dcterms:W3CDTF">2016-03-08T14:10:21Z</dcterms:modified>
</cp:coreProperties>
</file>